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1"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306"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3/23/2020</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3/23/2020</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3/23/2020</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3/23/2020</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3/23/2020</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3/23/2020</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3/23/2020</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3/23/2020</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3/23/2020</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3/23/2020</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3/23/2020</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3/23/2020</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3/23/2020</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txBox="1">
            <a:spLocks noGrp="1" noChangeArrowheads="1"/>
          </p:cNvSpPr>
          <p:nvPr>
            <p:ph type="title"/>
          </p:nvPr>
        </p:nvSpPr>
        <p:spPr>
          <a:xfrm>
            <a:off x="628650" y="262775"/>
            <a:ext cx="7886700" cy="492125"/>
          </a:xfrm>
        </p:spPr>
        <p:txBody>
          <a:bodyPr anchorCtr="1"/>
          <a:lstStyle/>
          <a:p>
            <a:pPr algn="ctr" eaLnBrk="1" hangingPunct="1"/>
            <a:r>
              <a:rPr lang="en-GB" altLang="en-US" sz="3200" b="1" dirty="0" smtClean="0">
                <a:solidFill>
                  <a:srgbClr val="A14824"/>
                </a:solidFill>
                <a:latin typeface="Century Gothic" panose="020B0502020202020204" pitchFamily="34" charset="0"/>
              </a:rPr>
              <a:t> Movers and Shakers </a:t>
            </a:r>
            <a:br>
              <a:rPr lang="en-GB" altLang="en-US" sz="3200" b="1" dirty="0" smtClean="0">
                <a:solidFill>
                  <a:srgbClr val="A14824"/>
                </a:solidFill>
                <a:latin typeface="Century Gothic" panose="020B0502020202020204" pitchFamily="34" charset="0"/>
              </a:rPr>
            </a:br>
            <a:r>
              <a:rPr lang="en-GB" altLang="en-US" sz="3200" b="1" dirty="0" smtClean="0">
                <a:solidFill>
                  <a:srgbClr val="A14824"/>
                </a:solidFill>
                <a:latin typeface="Century Gothic" panose="020B0502020202020204" pitchFamily="34" charset="0"/>
              </a:rPr>
              <a:t>Knowledge Mat Y3 Summer Term</a:t>
            </a:r>
            <a:endParaRPr lang="en-GB" altLang="en-US" sz="3200" b="1" dirty="0">
              <a:solidFill>
                <a:srgbClr val="A14824"/>
              </a:solidFill>
              <a:latin typeface="Century Gothic" panose="020B0502020202020204" pitchFamily="34" charset="0"/>
            </a:endParaRP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2460180658"/>
              </p:ext>
            </p:extLst>
          </p:nvPr>
        </p:nvGraphicFramePr>
        <p:xfrm>
          <a:off x="161924" y="897142"/>
          <a:ext cx="8658226" cy="5686553"/>
        </p:xfrm>
        <a:graphic>
          <a:graphicData uri="http://schemas.openxmlformats.org/drawingml/2006/table">
            <a:tbl>
              <a:tblPr firstRow="1" bandRow="1">
                <a:effectLst/>
                <a:tableStyleId>{5C22544A-7EE6-4342-B048-85BDC9FD1C3A}</a:tableStyleId>
              </a:tblPr>
              <a:tblGrid>
                <a:gridCol w="1131416">
                  <a:extLst>
                    <a:ext uri="{9D8B030D-6E8A-4147-A177-3AD203B41FA5}">
                      <a16:colId xmlns:a16="http://schemas.microsoft.com/office/drawing/2014/main" val="4186730976"/>
                    </a:ext>
                  </a:extLst>
                </a:gridCol>
                <a:gridCol w="2281881">
                  <a:extLst>
                    <a:ext uri="{9D8B030D-6E8A-4147-A177-3AD203B41FA5}">
                      <a16:colId xmlns:a16="http://schemas.microsoft.com/office/drawing/2014/main" val="2628771195"/>
                    </a:ext>
                  </a:extLst>
                </a:gridCol>
                <a:gridCol w="3310424">
                  <a:extLst>
                    <a:ext uri="{9D8B030D-6E8A-4147-A177-3AD203B41FA5}">
                      <a16:colId xmlns:a16="http://schemas.microsoft.com/office/drawing/2014/main" val="308867682"/>
                    </a:ext>
                  </a:extLst>
                </a:gridCol>
                <a:gridCol w="1934505">
                  <a:extLst>
                    <a:ext uri="{9D8B030D-6E8A-4147-A177-3AD203B41FA5}">
                      <a16:colId xmlns:a16="http://schemas.microsoft.com/office/drawing/2014/main" val="3368322103"/>
                    </a:ext>
                  </a:extLst>
                </a:gridCol>
              </a:tblGrid>
              <a:tr h="134466">
                <a:tc rowSpan="2" gridSpan="2">
                  <a:txBody>
                    <a:bodyPr/>
                    <a:lstStyle/>
                    <a:p>
                      <a:pPr lvl="0" algn="ctr"/>
                      <a:r>
                        <a:rPr lang="en-GB" sz="1800" dirty="0">
                          <a:solidFill>
                            <a:schemeClr val="bg1"/>
                          </a:solidFill>
                          <a:latin typeface="Century Gothic" pitchFamily="34"/>
                        </a:rPr>
                        <a:t>Subject Specific Vocabulary</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14824"/>
                    </a:solidFill>
                  </a:tcPr>
                </a:tc>
                <a:tc rowSpan="2" hMerge="1">
                  <a:txBody>
                    <a:bodyPr/>
                    <a:lstStyle/>
                    <a:p>
                      <a:endParaRPr lang="en-GB"/>
                    </a:p>
                  </a:txBody>
                  <a:tcPr/>
                </a:tc>
                <a:tc rowSpan="6">
                  <a:txBody>
                    <a:bodyPr/>
                    <a:lstStyle/>
                    <a:p>
                      <a:pPr lvl="0"/>
                      <a:endParaRPr lang="en-GB" sz="1800" dirty="0">
                        <a:solidFill>
                          <a:srgbClr val="C00000"/>
                        </a:solidFill>
                        <a:latin typeface="Century Gothic" pitchFamily="34"/>
                      </a:endParaRP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r>
                        <a:rPr lang="en-GB" sz="1800" dirty="0">
                          <a:solidFill>
                            <a:schemeClr val="bg1"/>
                          </a:solidFill>
                          <a:latin typeface="Century Gothic" pitchFamily="34"/>
                        </a:rPr>
                        <a:t>Exciting Books</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14824"/>
                    </a:solidFill>
                  </a:tcPr>
                </a:tc>
                <a:extLst>
                  <a:ext uri="{0D108BD9-81ED-4DB2-BD59-A6C34878D82A}">
                    <a16:rowId xmlns:a16="http://schemas.microsoft.com/office/drawing/2014/main" val="4195188173"/>
                  </a:ext>
                </a:extLst>
              </a:tr>
              <a:tr h="231306">
                <a:tc gridSpan="2" vMerge="1">
                  <a:txBody>
                    <a:bodyPr/>
                    <a:lstStyle/>
                    <a:p>
                      <a:endParaRPr lang="en-GB"/>
                    </a:p>
                  </a:txBody>
                  <a:tcPr/>
                </a:tc>
                <a:tc hMerge="1" vMerge="1">
                  <a:txBody>
                    <a:bodyPr/>
                    <a:lstStyle/>
                    <a:p>
                      <a:endParaRPr lang="en-GB"/>
                    </a:p>
                  </a:txBody>
                  <a:tcPr/>
                </a:tc>
                <a:tc vMerge="1">
                  <a:txBody>
                    <a:bodyPr/>
                    <a:lstStyle/>
                    <a:p>
                      <a:endParaRPr lang="en-GB"/>
                    </a:p>
                  </a:txBody>
                  <a:tcPr/>
                </a:tc>
                <a:tc rowSpan="7">
                  <a:txBody>
                    <a:bodyPr/>
                    <a:lstStyle/>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p>
                      <a:pPr lvl="0"/>
                      <a:endParaRPr lang="en-GB" sz="1100" dirty="0">
                        <a:solidFill>
                          <a:srgbClr val="C00000"/>
                        </a:solidFill>
                        <a:latin typeface="Century Gothic" pitchFamily="34"/>
                      </a:endParaRP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lvl="0"/>
                      <a:r>
                        <a:rPr lang="en-GB" sz="1400" b="1" dirty="0">
                          <a:solidFill>
                            <a:srgbClr val="A14824"/>
                          </a:solidFill>
                          <a:latin typeface="Century Gothic" pitchFamily="34"/>
                        </a:rPr>
                        <a:t>eruption</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dirty="0">
                          <a:solidFill>
                            <a:schemeClr val="tx1"/>
                          </a:solidFill>
                          <a:latin typeface="Century Gothic" pitchFamily="34"/>
                        </a:rPr>
                        <a:t>An explosion of steam or lava from a volcano.</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174160">
                <a:tc>
                  <a:txBody>
                    <a:bodyPr/>
                    <a:lstStyle/>
                    <a:p>
                      <a:pPr lvl="0"/>
                      <a:r>
                        <a:rPr lang="en-GB" sz="1400" b="1" dirty="0">
                          <a:solidFill>
                            <a:srgbClr val="A14824"/>
                          </a:solidFill>
                          <a:latin typeface="Century Gothic" pitchFamily="34"/>
                        </a:rPr>
                        <a:t>aftershock</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dirty="0">
                          <a:solidFill>
                            <a:schemeClr val="tx1"/>
                          </a:solidFill>
                          <a:latin typeface="Century Gothic" panose="020B0502020202020204" pitchFamily="34" charset="0"/>
                        </a:rPr>
                        <a:t>A shaking event that follows an earthquake. Sometimes more damaging than the original earthquake.</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21418414"/>
                  </a:ext>
                </a:extLst>
              </a:tr>
              <a:tr h="0">
                <a:tc>
                  <a:txBody>
                    <a:bodyPr/>
                    <a:lstStyle/>
                    <a:p>
                      <a:pPr lvl="0"/>
                      <a:r>
                        <a:rPr lang="en-GB" sz="1400" b="1" dirty="0">
                          <a:solidFill>
                            <a:srgbClr val="A14824"/>
                          </a:solidFill>
                          <a:latin typeface="Century Gothic" pitchFamily="34"/>
                        </a:rPr>
                        <a:t>tsunami</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dirty="0">
                          <a:solidFill>
                            <a:schemeClr val="tx1"/>
                          </a:solidFill>
                          <a:latin typeface="Century Gothic" panose="020B0502020202020204" pitchFamily="34" charset="0"/>
                        </a:rPr>
                        <a:t>A long, high wave usually caused by an earthquake in the ocean.</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49980100"/>
                  </a:ext>
                </a:extLst>
              </a:tr>
              <a:tr h="180727">
                <a:tc>
                  <a:txBody>
                    <a:bodyPr/>
                    <a:lstStyle/>
                    <a:p>
                      <a:pPr lvl="0"/>
                      <a:r>
                        <a:rPr lang="en-GB" sz="1400" b="1" dirty="0">
                          <a:solidFill>
                            <a:srgbClr val="A14824"/>
                          </a:solidFill>
                          <a:latin typeface="Century Gothic" pitchFamily="34"/>
                        </a:rPr>
                        <a:t>magma</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dirty="0">
                          <a:solidFill>
                            <a:schemeClr val="tx1"/>
                          </a:solidFill>
                          <a:latin typeface="Century Gothic" pitchFamily="34"/>
                        </a:rPr>
                        <a:t>Hot fluid or semi-fluid material below or within the Earth’s crust from which lava is formed.</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448615508"/>
                  </a:ext>
                </a:extLst>
              </a:tr>
              <a:tr h="0">
                <a:tc>
                  <a:txBody>
                    <a:bodyPr/>
                    <a:lstStyle/>
                    <a:p>
                      <a:pPr lvl="0"/>
                      <a:r>
                        <a:rPr lang="en-GB" sz="1400" b="1" dirty="0">
                          <a:solidFill>
                            <a:srgbClr val="A14824"/>
                          </a:solidFill>
                          <a:latin typeface="Century Gothic" pitchFamily="34"/>
                        </a:rPr>
                        <a:t>lava</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dirty="0">
                          <a:solidFill>
                            <a:schemeClr val="tx1"/>
                          </a:solidFill>
                          <a:latin typeface="Century Gothic" panose="020B0502020202020204" pitchFamily="34" charset="0"/>
                        </a:rPr>
                        <a:t>Hot, molten or semi-fluid rock erupted from a volcano, or solid rock, resulting from cooling of this.</a:t>
                      </a:r>
                    </a:p>
                  </a:txBody>
                  <a:tcPr marT="45726" marB="45726">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lvl="0" algn="ctr"/>
                      <a:r>
                        <a:rPr lang="en-GB" sz="1500" b="1" dirty="0" smtClean="0">
                          <a:solidFill>
                            <a:srgbClr val="A14824"/>
                          </a:solidFill>
                          <a:latin typeface="Century Gothic" pitchFamily="34"/>
                        </a:rPr>
                        <a:t>Important</a:t>
                      </a:r>
                      <a:r>
                        <a:rPr lang="en-GB" sz="1500" b="1" baseline="0" dirty="0" smtClean="0">
                          <a:solidFill>
                            <a:srgbClr val="A14824"/>
                          </a:solidFill>
                          <a:latin typeface="Century Gothic" pitchFamily="34"/>
                        </a:rPr>
                        <a:t> Facts to know by the end of the topic.</a:t>
                      </a:r>
                      <a:endParaRPr lang="en-GB" sz="1500" b="1" dirty="0">
                        <a:solidFill>
                          <a:srgbClr val="A14824"/>
                        </a:solidFill>
                        <a:latin typeface="Century Gothic" pitchFamily="34"/>
                      </a:endParaRP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DC2B1"/>
                    </a:solidFill>
                  </a:tcPr>
                </a:tc>
                <a:tc vMerge="1">
                  <a:txBody>
                    <a:bodyPr/>
                    <a:lstStyle/>
                    <a:p>
                      <a:endParaRPr lang="en-GB"/>
                    </a:p>
                  </a:txBody>
                  <a:tcPr/>
                </a:tc>
                <a:extLst>
                  <a:ext uri="{0D108BD9-81ED-4DB2-BD59-A6C34878D82A}">
                    <a16:rowId xmlns:a16="http://schemas.microsoft.com/office/drawing/2014/main" val="1788719031"/>
                  </a:ext>
                </a:extLst>
              </a:tr>
              <a:tr h="457212">
                <a:tc>
                  <a:txBody>
                    <a:bodyPr/>
                    <a:lstStyle/>
                    <a:p>
                      <a:pPr lvl="0"/>
                      <a:r>
                        <a:rPr lang="en-GB" sz="1400" b="1" dirty="0">
                          <a:solidFill>
                            <a:srgbClr val="A14824"/>
                          </a:solidFill>
                          <a:latin typeface="Century Gothic" pitchFamily="34"/>
                        </a:rPr>
                        <a:t>dormant</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dirty="0">
                          <a:solidFill>
                            <a:schemeClr val="tx1"/>
                          </a:solidFill>
                          <a:latin typeface="Century Gothic" pitchFamily="34"/>
                        </a:rPr>
                        <a:t>A dormant volcano is an active volcano that has not erupted in the past 10,000 years.</a:t>
                      </a:r>
                    </a:p>
                  </a:txBody>
                  <a:tcPr marT="45726" marB="45726">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000" b="1" dirty="0">
                          <a:solidFill>
                            <a:schemeClr val="tx1"/>
                          </a:solidFill>
                          <a:latin typeface="Century Gothic" panose="020B0502020202020204" pitchFamily="34" charset="0"/>
                        </a:rPr>
                        <a:t>Volcanoes</a:t>
                      </a:r>
                      <a:r>
                        <a:rPr lang="en-GB" sz="1000" b="0" dirty="0">
                          <a:solidFill>
                            <a:schemeClr val="tx1"/>
                          </a:solidFill>
                          <a:latin typeface="Century Gothic" panose="020B0502020202020204" pitchFamily="34" charset="0"/>
                        </a:rPr>
                        <a:t> are caused when magma rises to the surface of the Earth, which causes bubbles of gas to appear in it. This gas can cause pressure to build up beneath the surface, and it eventually explodes.</a:t>
                      </a: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DC2B1"/>
                    </a:solidFill>
                  </a:tcPr>
                </a:tc>
                <a:tc vMerge="1">
                  <a:txBody>
                    <a:bodyPr/>
                    <a:lstStyle/>
                    <a:p>
                      <a:endParaRPr lang="en-GB"/>
                    </a:p>
                  </a:txBody>
                  <a:tcPr/>
                </a:tc>
                <a:extLst>
                  <a:ext uri="{0D108BD9-81ED-4DB2-BD59-A6C34878D82A}">
                    <a16:rowId xmlns:a16="http://schemas.microsoft.com/office/drawing/2014/main" val="1833673628"/>
                  </a:ext>
                </a:extLst>
              </a:tr>
              <a:tr h="518172">
                <a:tc>
                  <a:txBody>
                    <a:bodyPr/>
                    <a:lstStyle/>
                    <a:p>
                      <a:pPr lvl="0"/>
                      <a:r>
                        <a:rPr lang="en-GB" sz="1400" b="1" dirty="0" smtClean="0">
                          <a:solidFill>
                            <a:srgbClr val="A14824"/>
                          </a:solidFill>
                          <a:latin typeface="Century Gothic" pitchFamily="34"/>
                        </a:rPr>
                        <a:t>fault line</a:t>
                      </a:r>
                      <a:endParaRPr lang="en-GB" sz="1400" b="1" dirty="0">
                        <a:solidFill>
                          <a:srgbClr val="A14824"/>
                        </a:solidFill>
                        <a:latin typeface="Century Gothic" pitchFamily="34"/>
                      </a:endParaRP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i="0" u="none" strike="noStrike" kern="1200" dirty="0" smtClean="0">
                          <a:solidFill>
                            <a:schemeClr val="tx1"/>
                          </a:solidFill>
                          <a:effectLst/>
                          <a:latin typeface="Century Gothic" panose="020B0502020202020204" pitchFamily="34" charset="0"/>
                          <a:ea typeface="+mn-ea"/>
                          <a:cs typeface="+mn-cs"/>
                        </a:rPr>
                        <a:t>A</a:t>
                      </a:r>
                      <a:r>
                        <a:rPr lang="en-GB" sz="800" b="0" i="0" u="none" strike="noStrike" kern="1200" baseline="0" dirty="0" smtClean="0">
                          <a:solidFill>
                            <a:schemeClr val="tx1"/>
                          </a:solidFill>
                          <a:effectLst/>
                          <a:latin typeface="Century Gothic" panose="020B0502020202020204" pitchFamily="34" charset="0"/>
                          <a:ea typeface="+mn-ea"/>
                          <a:cs typeface="+mn-cs"/>
                        </a:rPr>
                        <a:t> f</a:t>
                      </a:r>
                      <a:r>
                        <a:rPr lang="en-GB" sz="800" b="0" i="0" u="none" strike="noStrike" kern="1200" dirty="0" smtClean="0">
                          <a:solidFill>
                            <a:schemeClr val="tx1"/>
                          </a:solidFill>
                          <a:effectLst/>
                          <a:latin typeface="Century Gothic" panose="020B0502020202020204" pitchFamily="34" charset="0"/>
                          <a:ea typeface="+mn-ea"/>
                          <a:cs typeface="+mn-cs"/>
                        </a:rPr>
                        <a:t>racture </a:t>
                      </a:r>
                      <a:r>
                        <a:rPr lang="en-GB" sz="800" b="0" i="0" u="none" strike="noStrike" kern="1200" dirty="0">
                          <a:solidFill>
                            <a:schemeClr val="tx1"/>
                          </a:solidFill>
                          <a:effectLst/>
                          <a:latin typeface="Century Gothic" panose="020B0502020202020204" pitchFamily="34" charset="0"/>
                          <a:ea typeface="+mn-ea"/>
                          <a:cs typeface="+mn-cs"/>
                        </a:rPr>
                        <a:t>in the Earth's </a:t>
                      </a:r>
                      <a:r>
                        <a:rPr lang="en-GB" sz="800" b="0" i="0" u="none" strike="noStrike" kern="1200" dirty="0" smtClean="0">
                          <a:solidFill>
                            <a:schemeClr val="tx1"/>
                          </a:solidFill>
                          <a:effectLst/>
                          <a:latin typeface="Century Gothic" panose="020B0502020202020204" pitchFamily="34" charset="0"/>
                          <a:ea typeface="+mn-ea"/>
                          <a:cs typeface="+mn-cs"/>
                        </a:rPr>
                        <a:t>crust. Rocks </a:t>
                      </a:r>
                      <a:r>
                        <a:rPr lang="en-GB" sz="800" b="0" i="0" u="none" strike="noStrike" kern="1200" dirty="0">
                          <a:solidFill>
                            <a:schemeClr val="tx1"/>
                          </a:solidFill>
                          <a:effectLst/>
                          <a:latin typeface="Century Gothic" panose="020B0502020202020204" pitchFamily="34" charset="0"/>
                          <a:ea typeface="+mn-ea"/>
                          <a:cs typeface="+mn-cs"/>
                        </a:rPr>
                        <a:t>on either side of the </a:t>
                      </a:r>
                      <a:r>
                        <a:rPr lang="en-GB" sz="800" b="0" i="0" u="none" strike="noStrike" kern="1200" dirty="0" smtClean="0">
                          <a:solidFill>
                            <a:schemeClr val="tx1"/>
                          </a:solidFill>
                          <a:effectLst/>
                          <a:latin typeface="Century Gothic" panose="020B0502020202020204" pitchFamily="34" charset="0"/>
                          <a:ea typeface="+mn-ea"/>
                          <a:cs typeface="+mn-cs"/>
                        </a:rPr>
                        <a:t>fault</a:t>
                      </a:r>
                      <a:r>
                        <a:rPr lang="en-GB" sz="800" b="0" i="0" u="none" strike="noStrike" kern="1200" baseline="0" dirty="0" smtClean="0">
                          <a:solidFill>
                            <a:schemeClr val="tx1"/>
                          </a:solidFill>
                          <a:effectLst/>
                          <a:latin typeface="Century Gothic" panose="020B0502020202020204" pitchFamily="34" charset="0"/>
                          <a:ea typeface="+mn-ea"/>
                          <a:cs typeface="+mn-cs"/>
                        </a:rPr>
                        <a:t> line</a:t>
                      </a:r>
                      <a:r>
                        <a:rPr lang="en-GB" sz="800" b="0" i="0" u="none" strike="noStrike" kern="1200" dirty="0" smtClean="0">
                          <a:solidFill>
                            <a:schemeClr val="tx1"/>
                          </a:solidFill>
                          <a:effectLst/>
                          <a:latin typeface="Century Gothic" panose="020B0502020202020204" pitchFamily="34" charset="0"/>
                          <a:ea typeface="+mn-ea"/>
                          <a:cs typeface="+mn-cs"/>
                        </a:rPr>
                        <a:t> slide </a:t>
                      </a:r>
                      <a:r>
                        <a:rPr lang="en-GB" sz="800" b="0" i="0" u="none" strike="noStrike" kern="1200" dirty="0">
                          <a:solidFill>
                            <a:schemeClr val="tx1"/>
                          </a:solidFill>
                          <a:effectLst/>
                          <a:latin typeface="Century Gothic" panose="020B0502020202020204" pitchFamily="34" charset="0"/>
                          <a:ea typeface="+mn-ea"/>
                          <a:cs typeface="+mn-cs"/>
                        </a:rPr>
                        <a:t>past each other.</a:t>
                      </a:r>
                      <a:endParaRPr lang="en-GB" sz="800" b="0" dirty="0">
                        <a:solidFill>
                          <a:schemeClr val="tx1"/>
                        </a:solidFill>
                        <a:latin typeface="Century Gothic" panose="020B0502020202020204" pitchFamily="34" charset="0"/>
                      </a:endParaRPr>
                    </a:p>
                  </a:txBody>
                  <a:tcPr marT="45726" marB="45726">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lvl="0" indent="-171450">
                        <a:buFont typeface="Wingdings" panose="05000000000000000000" pitchFamily="2" charset="2"/>
                        <a:buChar char="q"/>
                      </a:pPr>
                      <a:endParaRPr lang="en-GB" sz="1000" b="0" dirty="0">
                        <a:solidFill>
                          <a:srgbClr val="C00000"/>
                        </a:solidFill>
                        <a:latin typeface="Century Gothic" panose="020B0502020202020204" pitchFamily="34" charset="0"/>
                      </a:endParaRPr>
                    </a:p>
                  </a:txBody>
                  <a:tcPr marT="45730" marB="45730">
                    <a:solidFill>
                      <a:srgbClr val="F8CBAD"/>
                    </a:solidFill>
                  </a:tcPr>
                </a:tc>
                <a:tc>
                  <a:txBody>
                    <a:bodyPr/>
                    <a:lstStyle/>
                    <a:p>
                      <a:pPr lvl="0" algn="ctr"/>
                      <a:r>
                        <a:rPr lang="en-GB" sz="1400" b="1" dirty="0">
                          <a:solidFill>
                            <a:schemeClr val="bg1"/>
                          </a:solidFill>
                          <a:latin typeface="Century Gothic" pitchFamily="34"/>
                        </a:rPr>
                        <a:t>More </a:t>
                      </a:r>
                      <a:r>
                        <a:rPr lang="en-GB" sz="1400" b="1" dirty="0" smtClean="0">
                          <a:solidFill>
                            <a:schemeClr val="bg1"/>
                          </a:solidFill>
                          <a:latin typeface="Century Gothic" pitchFamily="34"/>
                        </a:rPr>
                        <a:t>Important Facts.</a:t>
                      </a:r>
                      <a:endParaRPr lang="en-GB" sz="1400" b="1" dirty="0">
                        <a:solidFill>
                          <a:schemeClr val="bg1"/>
                        </a:solidFill>
                        <a:latin typeface="Century Gothic" pitchFamily="34"/>
                      </a:endParaRPr>
                    </a:p>
                  </a:txBody>
                  <a:tcPr marT="45726" marB="45726">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14824"/>
                    </a:solidFill>
                  </a:tcPr>
                </a:tc>
                <a:extLst>
                  <a:ext uri="{0D108BD9-81ED-4DB2-BD59-A6C34878D82A}">
                    <a16:rowId xmlns:a16="http://schemas.microsoft.com/office/drawing/2014/main" val="528166014"/>
                  </a:ext>
                </a:extLst>
              </a:tr>
              <a:tr h="457212">
                <a:tc>
                  <a:txBody>
                    <a:bodyPr/>
                    <a:lstStyle/>
                    <a:p>
                      <a:pPr lvl="0"/>
                      <a:r>
                        <a:rPr lang="en-GB" sz="1400" b="1" dirty="0">
                          <a:solidFill>
                            <a:srgbClr val="A14824"/>
                          </a:solidFill>
                          <a:latin typeface="Century Gothic" pitchFamily="34"/>
                        </a:rPr>
                        <a:t>magnitude</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i="0" u="none" strike="noStrike" kern="1200" dirty="0">
                          <a:solidFill>
                            <a:schemeClr val="tx1"/>
                          </a:solidFill>
                          <a:effectLst/>
                          <a:latin typeface="Century Gothic" panose="020B0502020202020204" pitchFamily="34" charset="0"/>
                          <a:ea typeface="+mn-ea"/>
                          <a:cs typeface="+mn-cs"/>
                        </a:rPr>
                        <a:t>If you talk about the magnitude of something, you are talking about its great size.</a:t>
                      </a:r>
                      <a:endParaRPr lang="en-GB" sz="800" b="0" dirty="0">
                        <a:solidFill>
                          <a:schemeClr val="tx1"/>
                        </a:solidFill>
                        <a:latin typeface="Century Gothic" panose="020B0502020202020204" pitchFamily="34" charset="0"/>
                      </a:endParaRPr>
                    </a:p>
                  </a:txBody>
                  <a:tcPr marT="45726" marB="45726">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000" b="1" i="0" u="none" strike="noStrike" kern="1200" dirty="0">
                          <a:solidFill>
                            <a:schemeClr val="tx1"/>
                          </a:solidFill>
                          <a:effectLst/>
                          <a:latin typeface="Century Gothic" panose="020B0502020202020204" pitchFamily="34" charset="0"/>
                          <a:ea typeface="+mn-ea"/>
                          <a:cs typeface="+mn-cs"/>
                        </a:rPr>
                        <a:t>Earthquakes</a:t>
                      </a:r>
                      <a:r>
                        <a:rPr lang="en-GB" sz="1000" b="0" i="0" u="none" strike="noStrike" kern="1200" dirty="0">
                          <a:solidFill>
                            <a:schemeClr val="tx1"/>
                          </a:solidFill>
                          <a:effectLst/>
                          <a:latin typeface="Century Gothic" panose="020B0502020202020204" pitchFamily="34" charset="0"/>
                          <a:ea typeface="+mn-ea"/>
                          <a:cs typeface="+mn-cs"/>
                        </a:rPr>
                        <a:t> are usually caused when rock underground suddenly breaks along a fault. This sudden release of energy causes the seismic waves that make the ground shake.</a:t>
                      </a:r>
                      <a:endParaRPr lang="en-GB" sz="1000" b="0" dirty="0">
                        <a:solidFill>
                          <a:schemeClr val="tx1"/>
                        </a:solidFill>
                        <a:latin typeface="Century Gothic" panose="020B0502020202020204" pitchFamily="34" charset="0"/>
                      </a:endParaRP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DC2B1"/>
                    </a:solidFill>
                  </a:tcPr>
                </a:tc>
                <a:tc rowSpan="2">
                  <a:txBody>
                    <a:bodyPr/>
                    <a:lstStyle/>
                    <a:p>
                      <a:pPr marL="285750" lvl="0" indent="-285750">
                        <a:buFont typeface="Wingdings" panose="05000000000000000000" pitchFamily="2" charset="2"/>
                        <a:buChar char="q"/>
                      </a:pPr>
                      <a:r>
                        <a:rPr lang="en-GB" sz="1000" b="0" i="0" u="none" strike="noStrike" kern="1200" dirty="0" smtClean="0">
                          <a:solidFill>
                            <a:schemeClr val="tx1"/>
                          </a:solidFill>
                          <a:effectLst/>
                          <a:latin typeface="Century Gothic" panose="020B0502020202020204" pitchFamily="34" charset="0"/>
                          <a:ea typeface="+mn-ea"/>
                          <a:cs typeface="+mn-cs"/>
                        </a:rPr>
                        <a:t>The  magnitude of an </a:t>
                      </a:r>
                      <a:r>
                        <a:rPr lang="en-GB" sz="1000" b="0" i="0" u="none" strike="noStrike" kern="1200" dirty="0" err="1" smtClean="0">
                          <a:solidFill>
                            <a:schemeClr val="tx1"/>
                          </a:solidFill>
                          <a:effectLst/>
                          <a:latin typeface="Century Gothic" panose="020B0502020202020204" pitchFamily="34" charset="0"/>
                          <a:ea typeface="+mn-ea"/>
                          <a:cs typeface="+mn-cs"/>
                        </a:rPr>
                        <a:t>Earhquake</a:t>
                      </a:r>
                      <a:r>
                        <a:rPr lang="en-GB" sz="1000" b="0" i="0" u="none" strike="noStrike" kern="1200" dirty="0" smtClean="0">
                          <a:solidFill>
                            <a:schemeClr val="tx1"/>
                          </a:solidFill>
                          <a:effectLst/>
                          <a:latin typeface="Century Gothic" panose="020B0502020202020204" pitchFamily="34" charset="0"/>
                          <a:ea typeface="+mn-ea"/>
                          <a:cs typeface="+mn-cs"/>
                        </a:rPr>
                        <a:t> is measured using a special scale called the  Richter scale.</a:t>
                      </a:r>
                      <a:endParaRPr lang="en-GB" sz="1000" b="0" dirty="0">
                        <a:solidFill>
                          <a:schemeClr val="tx1"/>
                        </a:solidFill>
                        <a:latin typeface="Century Gothic" panose="020B0502020202020204" pitchFamily="34" charset="0"/>
                      </a:endParaRPr>
                    </a:p>
                  </a:txBody>
                  <a:tcPr marT="45726" marB="45726">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8809690"/>
                  </a:ext>
                </a:extLst>
              </a:tr>
              <a:tr h="457197">
                <a:tc>
                  <a:txBody>
                    <a:bodyPr/>
                    <a:lstStyle/>
                    <a:p>
                      <a:pPr lvl="0"/>
                      <a:r>
                        <a:rPr lang="en-GB" sz="1400" b="1" dirty="0" err="1" smtClean="0">
                          <a:solidFill>
                            <a:srgbClr val="A14824"/>
                          </a:solidFill>
                          <a:latin typeface="Century Gothic" pitchFamily="34"/>
                        </a:rPr>
                        <a:t>richter</a:t>
                      </a:r>
                      <a:r>
                        <a:rPr lang="en-GB" sz="1400" b="1" baseline="0" dirty="0" smtClean="0">
                          <a:solidFill>
                            <a:srgbClr val="A14824"/>
                          </a:solidFill>
                          <a:latin typeface="Century Gothic" pitchFamily="34"/>
                        </a:rPr>
                        <a:t> scale</a:t>
                      </a:r>
                      <a:endParaRPr lang="en-GB" sz="1400" b="1" dirty="0">
                        <a:solidFill>
                          <a:srgbClr val="A14824"/>
                        </a:solidFill>
                        <a:latin typeface="Century Gothic" pitchFamily="34"/>
                      </a:endParaRP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b="0" dirty="0" smtClean="0">
                          <a:solidFill>
                            <a:schemeClr val="tx1"/>
                          </a:solidFill>
                          <a:latin typeface="Century Gothic" panose="020B0502020202020204" pitchFamily="34" charset="0"/>
                        </a:rPr>
                        <a:t>The scale of numbers used to tell the power,</a:t>
                      </a:r>
                      <a:r>
                        <a:rPr lang="en-GB" sz="800" b="0" baseline="0" dirty="0" smtClean="0">
                          <a:solidFill>
                            <a:schemeClr val="tx1"/>
                          </a:solidFill>
                          <a:latin typeface="Century Gothic" panose="020B0502020202020204" pitchFamily="34" charset="0"/>
                        </a:rPr>
                        <a:t> or magnitude, of earthquakes.</a:t>
                      </a:r>
                      <a:endParaRPr lang="en-GB" sz="800" b="0" dirty="0">
                        <a:solidFill>
                          <a:schemeClr val="tx1"/>
                        </a:solidFill>
                        <a:latin typeface="Century Gothic" panose="020B0502020202020204" pitchFamily="34" charset="0"/>
                      </a:endParaRPr>
                    </a:p>
                  </a:txBody>
                  <a:tcPr marT="45726" marB="45726">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indent="-171450">
                        <a:buFont typeface="Wingdings" panose="05000000000000000000" pitchFamily="2" charset="2"/>
                        <a:buChar char="q"/>
                      </a:pPr>
                      <a:endParaRPr lang="en-GB" sz="1000" dirty="0">
                        <a:solidFill>
                          <a:srgbClr val="C00000"/>
                        </a:solidFill>
                        <a:latin typeface="Century Gothic" panose="020B0502020202020204" pitchFamily="34" charset="0"/>
                      </a:endParaRPr>
                    </a:p>
                  </a:txBody>
                  <a:tcPr marT="45730" marB="45730">
                    <a:solidFill>
                      <a:srgbClr val="F8CBAD"/>
                    </a:solidFill>
                  </a:tcPr>
                </a:tc>
                <a:tc vMerge="1">
                  <a:txBody>
                    <a:bodyPr/>
                    <a:lstStyle/>
                    <a:p>
                      <a:pPr marL="285750" lvl="0" indent="-285750">
                        <a:buFont typeface="Arial" panose="020B0604020202020204" pitchFamily="34" charset="0"/>
                        <a:buChar char="•"/>
                      </a:pPr>
                      <a:endParaRPr lang="en-GB" sz="1100" b="0" dirty="0">
                        <a:solidFill>
                          <a:srgbClr val="C00000"/>
                        </a:solidFill>
                        <a:latin typeface="Century Gothic" pitchFamily="34"/>
                      </a:endParaRPr>
                    </a:p>
                  </a:txBody>
                  <a:tcPr marT="45730" marB="45730">
                    <a:solidFill>
                      <a:srgbClr val="F8CBAD"/>
                    </a:solidFill>
                  </a:tcPr>
                </a:tc>
                <a:extLst>
                  <a:ext uri="{0D108BD9-81ED-4DB2-BD59-A6C34878D82A}">
                    <a16:rowId xmlns:a16="http://schemas.microsoft.com/office/drawing/2014/main" val="4271645658"/>
                  </a:ext>
                </a:extLst>
              </a:tr>
              <a:tr h="547835">
                <a:tc>
                  <a:txBody>
                    <a:bodyPr/>
                    <a:lstStyle/>
                    <a:p>
                      <a:pPr lvl="0"/>
                      <a:r>
                        <a:rPr lang="en-GB" sz="1400" b="1" dirty="0">
                          <a:solidFill>
                            <a:srgbClr val="A14824"/>
                          </a:solidFill>
                          <a:latin typeface="Century Gothic" pitchFamily="34"/>
                        </a:rPr>
                        <a:t>tectonic plates</a:t>
                      </a: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fontAlgn="auto" hangingPunct="1">
                        <a:lnSpc>
                          <a:spcPct val="100000"/>
                        </a:lnSpc>
                        <a:spcBef>
                          <a:spcPts val="0"/>
                        </a:spcBef>
                        <a:spcAft>
                          <a:spcPts val="0"/>
                        </a:spcAft>
                        <a:buNone/>
                        <a:tabLst/>
                      </a:pPr>
                      <a:r>
                        <a:rPr lang="en-GB" sz="800" b="0" dirty="0">
                          <a:solidFill>
                            <a:schemeClr val="tx1"/>
                          </a:solidFill>
                          <a:latin typeface="Century Gothic" panose="020B0502020202020204" pitchFamily="34" charset="0"/>
                        </a:rPr>
                        <a:t>The Earth’s outer shell is made up of huge slabs of moving rock called tectonic plates.</a:t>
                      </a:r>
                    </a:p>
                  </a:txBody>
                  <a:tcPr marT="45726" marB="45726">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A </a:t>
                      </a:r>
                      <a:r>
                        <a:rPr lang="en-GB" sz="1000" b="1" i="0" u="none" strike="noStrike" kern="1200" dirty="0">
                          <a:solidFill>
                            <a:schemeClr val="tx1"/>
                          </a:solidFill>
                          <a:effectLst/>
                          <a:latin typeface="Century Gothic" panose="020B0502020202020204" pitchFamily="34" charset="0"/>
                          <a:ea typeface="+mn-ea"/>
                          <a:cs typeface="+mn-cs"/>
                        </a:rPr>
                        <a:t>tsunami</a:t>
                      </a:r>
                      <a:r>
                        <a:rPr lang="en-GB" sz="1000" b="0" i="0" u="none" strike="noStrike" kern="1200" dirty="0">
                          <a:solidFill>
                            <a:schemeClr val="tx1"/>
                          </a:solidFill>
                          <a:effectLst/>
                          <a:latin typeface="Century Gothic" panose="020B0502020202020204" pitchFamily="34" charset="0"/>
                          <a:ea typeface="+mn-ea"/>
                          <a:cs typeface="+mn-cs"/>
                        </a:rPr>
                        <a:t> is a series of large waves generated by an abrupt movement on the ocean floor that can result from an earthquake, an underwater landslide, a volcanic eruption or - very rarely - a large meteorite strike.</a:t>
                      </a:r>
                      <a:endParaRPr lang="en-GB" sz="1000" b="0" dirty="0">
                        <a:solidFill>
                          <a:schemeClr val="tx1"/>
                        </a:solidFill>
                        <a:latin typeface="Century Gothic" panose="020B0502020202020204" pitchFamily="34" charset="0"/>
                      </a:endParaRPr>
                    </a:p>
                  </a:txBody>
                  <a:tcPr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C2B1"/>
                    </a:solidFill>
                  </a:tcPr>
                </a:tc>
                <a:tc rowSpan="2">
                  <a:txBody>
                    <a:bodyPr/>
                    <a:lstStyle/>
                    <a:p>
                      <a:pPr marL="285750" lvl="0" indent="-285750">
                        <a:buFont typeface="Wingdings" panose="05000000000000000000" pitchFamily="2" charset="2"/>
                        <a:buChar char="q"/>
                      </a:pPr>
                      <a:r>
                        <a:rPr lang="en-GB" sz="1000" b="0" i="0" u="none" strike="noStrike" kern="1200" dirty="0" smtClean="0">
                          <a:solidFill>
                            <a:schemeClr val="tx1"/>
                          </a:solidFill>
                          <a:effectLst/>
                          <a:latin typeface="Century Gothic" panose="020B0502020202020204" pitchFamily="34" charset="0"/>
                          <a:ea typeface="+mn-ea"/>
                          <a:cs typeface="+mn-cs"/>
                        </a:rPr>
                        <a:t>The</a:t>
                      </a:r>
                      <a:r>
                        <a:rPr lang="en-GB" sz="1000" b="0" i="0" u="none" strike="noStrike" kern="1200" baseline="0" dirty="0" smtClean="0">
                          <a:solidFill>
                            <a:schemeClr val="tx1"/>
                          </a:solidFill>
                          <a:effectLst/>
                          <a:latin typeface="Century Gothic" panose="020B0502020202020204" pitchFamily="34" charset="0"/>
                          <a:ea typeface="+mn-ea"/>
                          <a:cs typeface="+mn-cs"/>
                        </a:rPr>
                        <a:t> Ring of Fire is an area where there are many </a:t>
                      </a:r>
                      <a:r>
                        <a:rPr lang="en-GB" sz="1000" b="0" i="0" u="none" strike="noStrike" kern="1200" baseline="0" smtClean="0">
                          <a:solidFill>
                            <a:schemeClr val="tx1"/>
                          </a:solidFill>
                          <a:effectLst/>
                          <a:latin typeface="Century Gothic" panose="020B0502020202020204" pitchFamily="34" charset="0"/>
                          <a:ea typeface="+mn-ea"/>
                          <a:cs typeface="+mn-cs"/>
                        </a:rPr>
                        <a:t>active volcanoes.</a:t>
                      </a:r>
                      <a:r>
                        <a:rPr lang="en-GB" sz="1000" b="0" i="0" u="none" strike="noStrike" kern="1200" smtClean="0">
                          <a:solidFill>
                            <a:schemeClr val="tx1"/>
                          </a:solidFill>
                          <a:effectLst/>
                          <a:latin typeface="Century Gothic" panose="020B0502020202020204" pitchFamily="34" charset="0"/>
                          <a:ea typeface="+mn-ea"/>
                          <a:cs typeface="+mn-cs"/>
                        </a:rPr>
                        <a:t> </a:t>
                      </a:r>
                      <a:endParaRPr lang="en-GB" sz="1000" b="0" dirty="0">
                        <a:solidFill>
                          <a:schemeClr val="tx1"/>
                        </a:solidFill>
                        <a:latin typeface="Century Gothic" panose="020B0502020202020204" pitchFamily="34" charset="0"/>
                      </a:endParaRPr>
                    </a:p>
                  </a:txBody>
                  <a:tcPr marT="45726" marB="45726">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2392962"/>
                  </a:ext>
                </a:extLst>
              </a:tr>
              <a:tr h="312456">
                <a:tc>
                  <a:txBody>
                    <a:bodyPr/>
                    <a:lstStyle/>
                    <a:p>
                      <a:pPr lvl="0"/>
                      <a:r>
                        <a:rPr lang="en-GB" sz="1400" b="1" dirty="0" smtClean="0">
                          <a:solidFill>
                            <a:srgbClr val="A14824"/>
                          </a:solidFill>
                          <a:latin typeface="Century Gothic" pitchFamily="34"/>
                        </a:rPr>
                        <a:t>ash cloud</a:t>
                      </a:r>
                      <a:endParaRPr lang="en-GB" sz="1400" b="1" dirty="0">
                        <a:solidFill>
                          <a:srgbClr val="A14824"/>
                        </a:solidFill>
                        <a:latin typeface="Century Gothic" pitchFamily="34"/>
                      </a:endParaRPr>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800" dirty="0" smtClean="0">
                          <a:solidFill>
                            <a:schemeClr val="tx1"/>
                          </a:solidFill>
                          <a:latin typeface="Century Gothic" panose="020B0502020202020204" pitchFamily="34" charset="0"/>
                        </a:rPr>
                        <a:t>Ash clouds exist where a violent explosive eruption ejects volcanic</a:t>
                      </a:r>
                      <a:r>
                        <a:rPr lang="en-GB" sz="800" baseline="0" dirty="0" smtClean="0">
                          <a:solidFill>
                            <a:schemeClr val="tx1"/>
                          </a:solidFill>
                          <a:latin typeface="Century Gothic" panose="020B0502020202020204" pitchFamily="34" charset="0"/>
                        </a:rPr>
                        <a:t> ash into the atmosphere.</a:t>
                      </a:r>
                      <a:endParaRPr lang="en-GB" sz="800" dirty="0">
                        <a:solidFill>
                          <a:schemeClr val="tx1"/>
                        </a:solidFill>
                        <a:latin typeface="Century Gothic" panose="020B0502020202020204" pitchFamily="34" charset="0"/>
                      </a:endParaRPr>
                    </a:p>
                  </a:txBody>
                  <a:tcPr marT="45726" marB="45726">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indent="-171450">
                        <a:buFont typeface="Wingdings" panose="05000000000000000000" pitchFamily="2" charset="2"/>
                        <a:buChar char="q"/>
                      </a:pPr>
                      <a:endParaRPr lang="en-GB" sz="1000" dirty="0">
                        <a:solidFill>
                          <a:srgbClr val="C00000"/>
                        </a:solidFill>
                        <a:latin typeface="Century Gothic" panose="020B0502020202020204" pitchFamily="34" charset="0"/>
                      </a:endParaRPr>
                    </a:p>
                  </a:txBody>
                  <a:tcPr marT="45730" marB="45730">
                    <a:solidFill>
                      <a:schemeClr val="accent2">
                        <a:lumMod val="40000"/>
                        <a:lumOff val="60000"/>
                      </a:schemeClr>
                    </a:solidFill>
                  </a:tcPr>
                </a:tc>
                <a:tc vMerge="1">
                  <a:txBody>
                    <a:bodyPr/>
                    <a:lstStyle/>
                    <a:p>
                      <a:pPr marL="285750" indent="-285750">
                        <a:buFont typeface="Arial" panose="020B0604020202020204" pitchFamily="34" charset="0"/>
                        <a:buChar char="•"/>
                      </a:pPr>
                      <a:endParaRPr lang="en-GB" sz="1400" b="1" dirty="0">
                        <a:solidFill>
                          <a:srgbClr val="C00000"/>
                        </a:solidFill>
                        <a:latin typeface="Century Gothic" panose="020B0502020202020204" pitchFamily="34" charset="0"/>
                      </a:endParaRPr>
                    </a:p>
                  </a:txBody>
                  <a:tcPr marT="45730" marB="45730">
                    <a:solidFill>
                      <a:schemeClr val="accent2">
                        <a:lumMod val="40000"/>
                        <a:lumOff val="60000"/>
                      </a:schemeClr>
                    </a:solidFill>
                  </a:tcPr>
                </a:tc>
                <a:extLst>
                  <a:ext uri="{0D108BD9-81ED-4DB2-BD59-A6C34878D82A}">
                    <a16:rowId xmlns:a16="http://schemas.microsoft.com/office/drawing/2014/main" val="3825842559"/>
                  </a:ext>
                </a:extLst>
              </a:tr>
            </a:tbl>
          </a:graphicData>
        </a:graphic>
      </p:graphicFrame>
      <p:pic>
        <p:nvPicPr>
          <p:cNvPr id="18489" name="Picture 1"/>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97688" y="1264937"/>
            <a:ext cx="1922462"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90"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97688" y="2694758"/>
            <a:ext cx="912812"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91"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810500" y="2694758"/>
            <a:ext cx="1009650"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Related image"/>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577795" y="888904"/>
            <a:ext cx="3319893" cy="21755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2516</TotalTime>
  <Words>358</Words>
  <Application>Microsoft Office PowerPoint</Application>
  <PresentationFormat>On-screen Show (4:3)</PresentationFormat>
  <Paragraphs>44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 Movers and Shakers  Knowledge Mat Y3 Summer Term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 Mortimore</cp:lastModifiedBy>
  <cp:revision>110</cp:revision>
  <dcterms:created xsi:type="dcterms:W3CDTF">2019-01-14T16:39:51Z</dcterms:created>
  <dcterms:modified xsi:type="dcterms:W3CDTF">2020-03-23T15:05:04Z</dcterms:modified>
</cp:coreProperties>
</file>