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1765" r:id="rId2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C184"/>
    <a:srgbClr val="7C5DA3"/>
    <a:srgbClr val="E8F4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E9EBF5"/>
          </a:solidFill>
        </a:fill>
      </a:tcStyle>
    </a:wholeTbl>
    <a:band1H>
      <a:tcStyle>
        <a:tcBdr/>
        <a:fill>
          <a:solidFill>
            <a:srgbClr val="CFD5EA"/>
          </a:solidFill>
        </a:fill>
      </a:tcStyle>
    </a:band1H>
    <a:band2H>
      <a:tcStyle>
        <a:tcBdr/>
      </a:tcStyle>
    </a:band2H>
    <a:band1V>
      <a:tcStyle>
        <a:tcBdr/>
        <a:fill>
          <a:solidFill>
            <a:srgbClr val="CFD5EA"/>
          </a:solidFill>
        </a:fill>
      </a:tcStyle>
    </a:band1V>
    <a:band2V>
      <a:tcStyle>
        <a:tcBdr/>
      </a:tcStyle>
    </a:band2V>
    <a:la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lastCol>
    <a:fir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firstCol>
    <a:la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top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4472C4"/>
          </a:solidFill>
        </a:fill>
      </a:tcStyle>
    </a:lastRow>
    <a:fir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bottom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4472C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5" d="100"/>
          <a:sy n="75" d="100"/>
        </p:scale>
        <p:origin x="384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/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endParaRPr dirty="0"/>
          </a:p>
        </p:txBody>
      </p:sp>
      <p:sp>
        <p:nvSpPr>
          <p:cNvPr id="3" name="Date Placeholder 2">
            <a:extLst/>
          </p:cNvPr>
          <p:cNvSpPr txBox="1"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fld id="{8260E3AB-A214-46AC-B714-38E1077F4210}" type="datetime1">
              <a:rPr lang="en-US"/>
              <a:pPr>
                <a:defRPr/>
              </a:pPr>
              <a:t>1/15/2020</a:t>
            </a:fld>
            <a:endParaRPr dirty="0"/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371600" y="1143000"/>
            <a:ext cx="4114800" cy="3086100"/>
          </a:xfrm>
          <a:prstGeom prst="rect">
            <a:avLst/>
          </a:prstGeom>
          <a:noFill/>
          <a:ln w="12701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" name="Notes Placeholder 4">
            <a:extLst/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GB" altLang="en-US" noProof="0"/>
              <a:t>Edit Master text styles</a:t>
            </a:r>
          </a:p>
          <a:p>
            <a:pPr lvl="1"/>
            <a:r>
              <a:rPr lang="en-GB" altLang="en-US" noProof="0"/>
              <a:t>Second level</a:t>
            </a:r>
          </a:p>
          <a:p>
            <a:pPr lvl="2"/>
            <a:r>
              <a:rPr lang="en-GB" altLang="en-US" noProof="0"/>
              <a:t>Third level</a:t>
            </a:r>
          </a:p>
          <a:p>
            <a:pPr lvl="3"/>
            <a:r>
              <a:rPr lang="en-GB" altLang="en-US" noProof="0"/>
              <a:t>Fourth level</a:t>
            </a:r>
          </a:p>
          <a:p>
            <a:pPr lvl="4"/>
            <a:r>
              <a:rPr lang="en-GB" altLang="en-US" noProof="0"/>
              <a:t>Fifth level</a:t>
            </a:r>
          </a:p>
        </p:txBody>
      </p:sp>
      <p:sp>
        <p:nvSpPr>
          <p:cNvPr id="6" name="Footer Placeholder 5">
            <a:extLst/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l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endParaRPr dirty="0"/>
          </a:p>
        </p:txBody>
      </p:sp>
      <p:sp>
        <p:nvSpPr>
          <p:cNvPr id="7" name="Slide Number Placeholder 6">
            <a:extLst/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fld id="{7FFE9782-B39A-456D-B559-606D159CA9A1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5941018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1pPr>
    <a:lvl2pPr marL="457200" lvl="1"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2pPr>
    <a:lvl3pPr marL="914400" lvl="2"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3pPr>
    <a:lvl4pPr marL="1371600" lvl="3"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4pPr>
    <a:lvl5pPr marL="1828800" lvl="4"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/>
          </p:cNvPr>
          <p:cNvSpPr txBox="1">
            <a:spLocks noGrp="1"/>
          </p:cNvSpPr>
          <p:nvPr>
            <p:ph type="ctrTitle"/>
          </p:nvPr>
        </p:nvSpPr>
        <p:spPr>
          <a:xfrm>
            <a:off x="685800" y="1122361"/>
            <a:ext cx="77724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/>
          </p:cNvPr>
          <p:cNvSpPr txBox="1">
            <a:spLocks noGrp="1"/>
          </p:cNvSpPr>
          <p:nvPr>
            <p:ph type="subTitle" idx="1"/>
          </p:nvPr>
        </p:nvSpPr>
        <p:spPr>
          <a:xfrm>
            <a:off x="1143000" y="3602041"/>
            <a:ext cx="6858000" cy="1655758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/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3F6E71-F28E-4A4D-8F6E-08086644DBA4}" type="datetime1">
              <a:rPr lang="en-US"/>
              <a:pPr>
                <a:defRPr/>
              </a:pPr>
              <a:t>1/15/2020</a:t>
            </a:fld>
            <a:endParaRPr dirty="0"/>
          </a:p>
        </p:txBody>
      </p:sp>
      <p:sp>
        <p:nvSpPr>
          <p:cNvPr id="5" name="Footer Placeholder 4">
            <a:extLst/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dirty="0"/>
              <a:t>© Focus Education UK Ltd. </a:t>
            </a:r>
          </a:p>
        </p:txBody>
      </p:sp>
      <p:sp>
        <p:nvSpPr>
          <p:cNvPr id="6" name="Slide Number Placeholder 5">
            <a:extLst/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0377DA-A267-4647-81C6-C466F7142076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362358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559800" y="6445250"/>
            <a:ext cx="584200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ooter Placeholder 1"/>
          <p:cNvSpPr txBox="1">
            <a:spLocks/>
          </p:cNvSpPr>
          <p:nvPr userDrawn="1"/>
        </p:nvSpPr>
        <p:spPr>
          <a:xfrm>
            <a:off x="3044825" y="6491288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="ctr" anchorCtr="1"/>
          <a:lstStyle>
            <a:defPPr>
              <a:defRPr lang="en-GB"/>
            </a:defPPr>
            <a:lvl1pPr marL="0" marR="0" lvl="0" indent="0" algn="ct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 dirty="0">
                <a:solidFill>
                  <a:srgbClr val="898989"/>
                </a:solidFill>
                <a:uFillTx/>
                <a:latin typeface="Calibri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dirty="0"/>
              <a:t>© Focus Education UK Ltd. </a:t>
            </a:r>
          </a:p>
        </p:txBody>
      </p:sp>
      <p:sp>
        <p:nvSpPr>
          <p:cNvPr id="2" name="Title 1">
            <a:extLst/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/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3">
            <a:extLst/>
          </p:cNvPr>
          <p:cNvSpPr txBox="1"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CF7800-02E1-4CC2-842C-5DD9EF076BD8}" type="datetime1">
              <a:rPr lang="en-US"/>
              <a:pPr>
                <a:defRPr/>
              </a:pPr>
              <a:t>1/15/2020</a:t>
            </a:fld>
            <a:endParaRPr dirty="0"/>
          </a:p>
        </p:txBody>
      </p:sp>
      <p:sp>
        <p:nvSpPr>
          <p:cNvPr id="7" name="Slide Number Placeholder 5">
            <a:extLst/>
          </p:cNvPr>
          <p:cNvSpPr txBox="1"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BEA453-0036-4CA1-AAD5-3FEF21499C57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598357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4" name="Date Placeholder 3">
            <a:extLst/>
          </p:cNvPr>
          <p:cNvSpPr txBox="1"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fld id="{B5D77DB5-6A83-421E-87BA-90BC53525E43}" type="datetime1">
              <a:rPr lang="en-US"/>
              <a:pPr>
                <a:defRPr/>
              </a:pPr>
              <a:t>1/15/2020</a:t>
            </a:fld>
            <a:endParaRPr dirty="0"/>
          </a:p>
        </p:txBody>
      </p:sp>
      <p:sp>
        <p:nvSpPr>
          <p:cNvPr id="5" name="Footer Placeholder 4">
            <a:extLst/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r>
              <a:rPr dirty="0"/>
              <a:t>© Focus Education UK Ltd. </a:t>
            </a:r>
          </a:p>
        </p:txBody>
      </p:sp>
      <p:sp>
        <p:nvSpPr>
          <p:cNvPr id="6" name="Slide Number Placeholder 5">
            <a:extLst/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fld id="{16442C7D-46E7-460A-A6DD-F655CDEAA14A}" type="slidenum">
              <a:rPr/>
              <a:pPr>
                <a:defRPr/>
              </a:pPr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19" r:id="rId1"/>
    <p:sldLayoutId id="2147484220" r:id="rId2"/>
  </p:sldLayoutIdLst>
  <p:transition spd="slow"/>
  <p:hf sldNum="0"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lang="en-US" sz="4400" kern="1200">
          <a:solidFill>
            <a:srgbClr val="000000"/>
          </a:solidFill>
          <a:latin typeface="Calibri Light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sz="2800" kern="1200">
          <a:solidFill>
            <a:srgbClr val="000000"/>
          </a:solidFill>
          <a:latin typeface="Calibri"/>
        </a:defRPr>
      </a:lvl1pPr>
      <a:lvl2pPr marL="685800" lvl="1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sz="2400" kern="1200">
          <a:solidFill>
            <a:srgbClr val="000000"/>
          </a:solidFill>
          <a:latin typeface="Calibri"/>
        </a:defRPr>
      </a:lvl2pPr>
      <a:lvl3pPr marL="1143000" lvl="2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sz="2000" kern="1200">
          <a:solidFill>
            <a:srgbClr val="000000"/>
          </a:solidFill>
          <a:latin typeface="Calibri"/>
        </a:defRPr>
      </a:lvl3pPr>
      <a:lvl4pPr marL="1600200" lvl="3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kern="1200">
          <a:solidFill>
            <a:srgbClr val="000000"/>
          </a:solidFill>
          <a:latin typeface="Calibri"/>
        </a:defRPr>
      </a:lvl4pPr>
      <a:lvl5pPr marL="2057400" lvl="4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kern="1200">
          <a:solidFill>
            <a:srgbClr val="000000"/>
          </a:solidFill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 txBox="1">
            <a:spLocks noGrp="1" noChangeArrowheads="1"/>
          </p:cNvSpPr>
          <p:nvPr>
            <p:ph type="title"/>
          </p:nvPr>
        </p:nvSpPr>
        <p:spPr>
          <a:xfrm>
            <a:off x="142875" y="122238"/>
            <a:ext cx="8867775" cy="492125"/>
          </a:xfrm>
        </p:spPr>
        <p:txBody>
          <a:bodyPr anchorCtr="1"/>
          <a:lstStyle/>
          <a:p>
            <a:pPr algn="ctr" eaLnBrk="1" hangingPunct="1"/>
            <a:r>
              <a:rPr lang="en-GB" altLang="en-US" sz="2000" b="1" dirty="0">
                <a:solidFill>
                  <a:srgbClr val="7FC184"/>
                </a:solidFill>
                <a:latin typeface="Century Gothic" panose="020B0502020202020204" pitchFamily="34" charset="0"/>
              </a:rPr>
              <a:t>Year 3: </a:t>
            </a:r>
            <a:r>
              <a:rPr lang="en-GB" altLang="en-US" sz="2000" b="1" dirty="0" smtClean="0">
                <a:solidFill>
                  <a:srgbClr val="7FC184"/>
                </a:solidFill>
                <a:latin typeface="Century Gothic" panose="020B0502020202020204" pitchFamily="34" charset="0"/>
              </a:rPr>
              <a:t>Animals Including Humans Knowledge Organiser - Spring</a:t>
            </a:r>
            <a:endParaRPr lang="en-GB" altLang="en-US" sz="2000" b="1" dirty="0">
              <a:solidFill>
                <a:srgbClr val="7FC184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3" name="Content Placeholder 3">
            <a:extLst/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3008606"/>
              </p:ext>
            </p:extLst>
          </p:nvPr>
        </p:nvGraphicFramePr>
        <p:xfrm>
          <a:off x="142875" y="676275"/>
          <a:ext cx="8867774" cy="589196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10268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443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361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604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2014">
                <a:tc gridSpan="2">
                  <a:txBody>
                    <a:bodyPr/>
                    <a:lstStyle/>
                    <a:p>
                      <a:pPr lvl="0" algn="ctr"/>
                      <a:r>
                        <a:rPr lang="en-GB" sz="1800" dirty="0">
                          <a:solidFill>
                            <a:schemeClr val="bg1"/>
                          </a:solidFill>
                          <a:latin typeface="Century Gothic" pitchFamily="34"/>
                        </a:rPr>
                        <a:t>Subject Specific Vocabulary</a:t>
                      </a: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C18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>
                          <a:solidFill>
                            <a:schemeClr val="bg1"/>
                          </a:solidFill>
                          <a:latin typeface="Century Gothic" pitchFamily="34"/>
                        </a:rPr>
                        <a:t>Interesting Books</a:t>
                      </a: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C184"/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 algn="ctr"/>
                      <a:r>
                        <a:rPr lang="en-GB" sz="1600" dirty="0">
                          <a:solidFill>
                            <a:srgbClr val="7FC184"/>
                          </a:solidFill>
                          <a:latin typeface="Century Gothic" pitchFamily="34"/>
                        </a:rPr>
                        <a:t>Sticky Knowledge about our skeleton and muscles</a:t>
                      </a:r>
                    </a:p>
                  </a:txBody>
                  <a:tcPr marT="45739" marB="457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2989"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nutrition</a:t>
                      </a: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Nutrition involves drinking enough water and eating the right amount of items from the four main food groups. 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lvl="0" algn="ctr"/>
                      <a:endParaRPr lang="en-GB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lvl="0" algn="ctr"/>
                      <a:endParaRPr lang="en-GB" sz="14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entury Gothic" pitchFamily="34"/>
                      </a:endParaRPr>
                    </a:p>
                  </a:txBody>
                  <a:tcPr marT="45730" marB="4573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8712">
                <a:tc rowSpan="2"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diet</a:t>
                      </a: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/>
                      <a:r>
                        <a:rPr lang="en-GB" sz="9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Our bodies need a balanced diet to work properly. This involves drinking enough water and eating healthily.</a:t>
                      </a: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The spine is made up of 33 bones and the smallest bone is found in our ear.</a:t>
                      </a:r>
                    </a:p>
                  </a:txBody>
                  <a:tcPr marT="45739" marB="457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144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Muscles make up 40% of our total body weight and the smallest muscle is found in our ears.</a:t>
                      </a:r>
                    </a:p>
                  </a:txBody>
                  <a:tcPr marT="45739" marB="457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0159">
                <a:tc>
                  <a:txBody>
                    <a:bodyPr/>
                    <a:lstStyle/>
                    <a:p>
                      <a:r>
                        <a:rPr lang="en-GB" sz="1400" b="1" dirty="0" smtClean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food groups</a:t>
                      </a:r>
                      <a:endParaRPr lang="en-GB" sz="1400" b="1" dirty="0">
                        <a:solidFill>
                          <a:srgbClr val="7FC184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9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Carbohydrates, proteins, fats, dairy, fruit and vegetables are all required in order to have a balanced diet.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endParaRPr lang="en-GB" sz="105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6" marB="4573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4404">
                <a:tc rowSpan="2">
                  <a:txBody>
                    <a:bodyPr/>
                    <a:lstStyle/>
                    <a:p>
                      <a:r>
                        <a:rPr lang="en-GB" sz="1400" b="1" dirty="0" smtClean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exercise</a:t>
                      </a:r>
                      <a:endParaRPr lang="en-GB" sz="1400" b="1" dirty="0">
                        <a:solidFill>
                          <a:srgbClr val="7FC184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/>
                      <a:r>
                        <a:rPr lang="en-GB" sz="9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Exercise</a:t>
                      </a:r>
                      <a:r>
                        <a:rPr lang="en-GB" sz="9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is an activity that helps to keep your body fit and healthy, </a:t>
                      </a:r>
                      <a:r>
                        <a:rPr lang="en-GB" sz="900" b="0" baseline="0" dirty="0" err="1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eg</a:t>
                      </a:r>
                      <a:r>
                        <a:rPr lang="en-GB" sz="9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running, cycling, swimming.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100" b="1" dirty="0">
                          <a:solidFill>
                            <a:schemeClr val="bg1"/>
                          </a:solidFill>
                          <a:latin typeface="Century Gothic" pitchFamily="34"/>
                        </a:rPr>
                        <a:t>Important facts to know by the end of the skeleton and muscle topic:</a:t>
                      </a: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C184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When we are born we have about 300 bones in our body by the time we are adults we have 206 because some bones have fused together.</a:t>
                      </a:r>
                      <a:endParaRPr lang="en-GB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9" marB="457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114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10">
                  <a:txBody>
                    <a:bodyPr/>
                    <a:lstStyle/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100" b="1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That humans cannot make their own food. They get their nutrition from what they eat.</a:t>
                      </a:r>
                    </a:p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100" b="1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That humans have skeletons and muscles for support, protection and movement.</a:t>
                      </a:r>
                    </a:p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100" b="1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Know that the body parts have special functions.</a:t>
                      </a:r>
                    </a:p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100" b="1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Know the names of the body parts associated with skeleton and muscles.</a:t>
                      </a:r>
                    </a:p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100" b="1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Compare the diets of different groups of animals, including humans.</a:t>
                      </a:r>
                    </a:p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100" b="1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Know what a healthy meal looks like.</a:t>
                      </a: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7760">
                <a:tc rowSpan="2"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joint</a:t>
                      </a: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9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Joints allow the body to make movements. The body has many bones and are connected through the joints.</a:t>
                      </a: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522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When broken our bones will repair themselves. Doctors use casts or splits to make sure they grow back straight.</a:t>
                      </a:r>
                    </a:p>
                  </a:txBody>
                  <a:tcPr marT="45739" marB="457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819">
                <a:tc>
                  <a:txBody>
                    <a:bodyPr/>
                    <a:lstStyle/>
                    <a:p>
                      <a:r>
                        <a:rPr lang="en-GB" sz="1400" b="1" dirty="0" smtClean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skull</a:t>
                      </a:r>
                      <a:endParaRPr lang="en-GB" sz="1400" b="1" dirty="0">
                        <a:solidFill>
                          <a:srgbClr val="7FC184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9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The framework of bone in your head that contains and protects your brain.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endParaRPr lang="en-GB" sz="1100" b="1" dirty="0">
                        <a:solidFill>
                          <a:schemeClr val="tx1"/>
                        </a:solidFill>
                        <a:latin typeface="Century Gothic" pitchFamily="34"/>
                      </a:endParaRPr>
                    </a:p>
                  </a:txBody>
                  <a:tcPr marT="45736" marB="4573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endParaRPr lang="en-GB" sz="105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6" marB="4573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1320">
                <a:tc rowSpan="2"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skeleton</a:t>
                      </a: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The human skeleton is made of bone and grows as we grow. Our skull protects our brain and our ribs protect our heart and lungs.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4883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GB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The longest bone in the human body is the thigh bone called the femur.</a:t>
                      </a:r>
                      <a:endParaRPr lang="en-GB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9" marB="457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5522">
                <a:tc rowSpan="2"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rib cage</a:t>
                      </a: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It is made up of curved bones. The rib cage is found in the chest area. It protects a person’s internal organs from damage.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3349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Bone marrow makes up 4% of a human body mass. It produces red blood cells which carry oxygen all around the body.</a:t>
                      </a:r>
                      <a:endParaRPr lang="en-GB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9" marB="457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510783"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muscles</a:t>
                      </a: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Muscles are attached to bones by tendons and help them to move. When a muscle contracts it gets shorter and pulls on the bone it is attached to.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endParaRPr lang="en-GB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6" marB="4573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502989"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spine</a:t>
                      </a: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Also known as your backbone, your spine is a strong, flexible column of ring-like bones that runs from your skull to your pelvis.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endParaRPr lang="en-GB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6" marB="4573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pic>
        <p:nvPicPr>
          <p:cNvPr id="13373" name="Picture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83188" y="1093788"/>
            <a:ext cx="1209675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74" name="Picture 65" descr="Image result for funnybones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68738" y="1093788"/>
            <a:ext cx="1314450" cy="163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now Mats" id="{44C609E7-D963-4258-AC0C-6D24BC1BAC45}" vid="{70B9A501-B5B1-4368-BA62-45740617565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Know Mats v 3</Template>
  <TotalTime>4698</TotalTime>
  <Words>472</Words>
  <Application>Microsoft Office PowerPoint</Application>
  <PresentationFormat>On-screen Show (4:3)</PresentationFormat>
  <Paragraphs>37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Wingdings</vt:lpstr>
      <vt:lpstr>Office Theme</vt:lpstr>
      <vt:lpstr>Year 3: Animals Including Humans Knowledge Organiser - Spring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Stone Age Knowledge Mat</dc:title>
  <dc:creator>Clive Davies OBE, Director</dc:creator>
  <cp:lastModifiedBy>M Humphray</cp:lastModifiedBy>
  <cp:revision>319</cp:revision>
  <dcterms:created xsi:type="dcterms:W3CDTF">2018-11-22T20:08:20Z</dcterms:created>
  <dcterms:modified xsi:type="dcterms:W3CDTF">2020-01-15T16:24:29Z</dcterms:modified>
</cp:coreProperties>
</file>