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53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7/13/2021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628650" y="57150"/>
            <a:ext cx="788670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Early Britons Knowledge Organiser – Y3 Autumn Term</a:t>
            </a:r>
            <a:endParaRPr lang="en-GB" altLang="en-US" sz="20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C316A74-1507-413E-A8FC-CD61CD2316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106072"/>
              </p:ext>
            </p:extLst>
          </p:nvPr>
        </p:nvGraphicFramePr>
        <p:xfrm>
          <a:off x="234649" y="616292"/>
          <a:ext cx="8658226" cy="603251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71459">
                  <a:extLst>
                    <a:ext uri="{9D8B030D-6E8A-4147-A177-3AD203B41FA5}">
                      <a16:colId xmlns:a16="http://schemas.microsoft.com/office/drawing/2014/main" val="2917586822"/>
                    </a:ext>
                  </a:extLst>
                </a:gridCol>
                <a:gridCol w="2043342">
                  <a:extLst>
                    <a:ext uri="{9D8B030D-6E8A-4147-A177-3AD203B41FA5}">
                      <a16:colId xmlns:a16="http://schemas.microsoft.com/office/drawing/2014/main" val="1832600866"/>
                    </a:ext>
                  </a:extLst>
                </a:gridCol>
                <a:gridCol w="3533674">
                  <a:extLst>
                    <a:ext uri="{9D8B030D-6E8A-4147-A177-3AD203B41FA5}">
                      <a16:colId xmlns:a16="http://schemas.microsoft.com/office/drawing/2014/main" val="87347725"/>
                    </a:ext>
                  </a:extLst>
                </a:gridCol>
                <a:gridCol w="1809751">
                  <a:extLst>
                    <a:ext uri="{9D8B030D-6E8A-4147-A177-3AD203B41FA5}">
                      <a16:colId xmlns:a16="http://schemas.microsoft.com/office/drawing/2014/main" val="3265486483"/>
                    </a:ext>
                  </a:extLst>
                </a:gridCol>
              </a:tblGrid>
              <a:tr h="30480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700" dirty="0"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lvl="0"/>
                      <a:endParaRPr lang="en-GB" sz="1800" dirty="0"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>
                          <a:latin typeface="Century Gothic" pitchFamily="34"/>
                        </a:rPr>
                        <a:t>Exciting Books</a:t>
                      </a: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017798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palaeolithic</a:t>
                      </a:r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Period   known as the early part of the stone age. 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22" marB="45722"/>
                </a:tc>
                <a:tc rowSpan="6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56398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mesolithic</a:t>
                      </a:r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Period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known as the middle era of the stone age.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700985"/>
                  </a:ext>
                </a:extLst>
              </a:tr>
              <a:tr h="191821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Neolithic</a:t>
                      </a: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later part of the Stone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Age.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51494"/>
                  </a:ext>
                </a:extLst>
              </a:tr>
              <a:tr h="3030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B.C.</a:t>
                      </a: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Before Christ. The date 250BC means 250 years before Christ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was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born.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34389"/>
                  </a:ext>
                </a:extLst>
              </a:tr>
              <a:tr h="480137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chronology</a:t>
                      </a: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ordering of events, for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example: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palaeolithic, mesolithic, neolithic.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Sticky Knowledge about the Stone-age period</a:t>
                      </a: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41469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lvl="0"/>
                      <a:r>
                        <a:rPr lang="en-GB" sz="12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extinct</a:t>
                      </a:r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species of any living thing that no longer exists.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7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Stone Age period is said to have started around 3 million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years ago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when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humans started to live in Europe.</a:t>
                      </a: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endParaRPr lang="en-GB" sz="1800" b="1" dirty="0" smtClean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1367">
                <a:tc rowSpan="2">
                  <a:txBody>
                    <a:bodyPr/>
                    <a:lstStyle/>
                    <a:p>
                      <a:pPr lvl="0"/>
                      <a:r>
                        <a:rPr lang="en-GB" sz="12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hunter-gatherers</a:t>
                      </a:r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People who mainly live by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hunting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wild animals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and gathering wild fruit.</a:t>
                      </a: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22" marB="45722"/>
                </a:tc>
                <a:tc vMerge="1">
                  <a:txBody>
                    <a:bodyPr/>
                    <a:lstStyle/>
                    <a:p>
                      <a:pPr lvl="0"/>
                      <a:endParaRPr lang="en-GB" sz="16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2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Stone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Age was followed by the Bronze Age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period when humans started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to use metal.</a:t>
                      </a: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/>
                      <a:r>
                        <a:rPr lang="en-GB" sz="1000" b="1" u="sng" dirty="0" smtClean="0">
                          <a:solidFill>
                            <a:sysClr val="windowText" lastClr="000000"/>
                          </a:solidFill>
                          <a:latin typeface="Century Gothic" pitchFamily="34"/>
                        </a:rPr>
                        <a:t>Art:</a:t>
                      </a:r>
                      <a:endParaRPr lang="en-GB" sz="1000" b="1" u="sng" dirty="0">
                        <a:solidFill>
                          <a:sysClr val="windowText" lastClr="000000"/>
                        </a:solidFill>
                        <a:latin typeface="Century Gothic" pitchFamily="34"/>
                      </a:endParaRPr>
                    </a:p>
                    <a:p>
                      <a:pPr lvl="0"/>
                      <a:r>
                        <a:rPr lang="en-GB" sz="1000" b="0" dirty="0" smtClean="0">
                          <a:solidFill>
                            <a:sysClr val="windowText" lastClr="000000"/>
                          </a:solidFill>
                          <a:latin typeface="Century Gothic" pitchFamily="34"/>
                        </a:rPr>
                        <a:t>We</a:t>
                      </a:r>
                      <a:r>
                        <a:rPr lang="en-GB" sz="1000" b="0" baseline="0" dirty="0" smtClean="0">
                          <a:solidFill>
                            <a:sysClr val="windowText" lastClr="000000"/>
                          </a:solidFill>
                          <a:latin typeface="Century Gothic" pitchFamily="34"/>
                        </a:rPr>
                        <a:t> will create our own cave paintings using different types of brushes for specific purposes and explore the effect on paint by adding water, glue, sand and sawdust.</a:t>
                      </a:r>
                      <a:endParaRPr lang="en-GB" sz="1000" b="0" dirty="0">
                        <a:solidFill>
                          <a:sysClr val="windowText" lastClr="000000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597">
                <a:tc rowSpan="2"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shelter</a:t>
                      </a: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place that provides protection from danger and  bad weather.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24">
                <a:tc vMerge="1">
                  <a:txBody>
                    <a:bodyPr/>
                    <a:lstStyle/>
                    <a:p>
                      <a:pPr lvl="0"/>
                      <a:endParaRPr lang="en-GB" sz="12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22" marB="45722"/>
                </a:tc>
                <a:tc vMerge="1">
                  <a:txBody>
                    <a:bodyPr/>
                    <a:lstStyle/>
                    <a:p>
                      <a:pPr lvl="0"/>
                      <a:endParaRPr lang="en-GB" sz="900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22" marB="45722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000" b="0" dirty="0" smtClean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000" b="0" dirty="0" smtClean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Bronze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Age was followed by the Iron Age when tools and weapons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became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more advanced and were used for farming, hunting and fighting.</a:t>
                      </a: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000" b="0" dirty="0">
                        <a:solidFill>
                          <a:sysClr val="windowText" lastClr="000000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334219"/>
                  </a:ext>
                </a:extLst>
              </a:tr>
              <a:tr h="359121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Stonehenge</a:t>
                      </a:r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Stonehenge is a prehistoric monument in Wiltshire, England, two miles west of Amesbury. It consists of a ring of standing stones, with each standing stone around 13 feet high, seven feet wide and weighing around 25 tons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7780">
                <a:tc rowSpan="2">
                  <a:txBody>
                    <a:bodyPr/>
                    <a:lstStyle/>
                    <a:p>
                      <a:pPr lvl="0"/>
                      <a:r>
                        <a:rPr lang="en-GB" sz="12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settlement</a:t>
                      </a: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place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with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several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shelters, like a small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village..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During the Palaeolithic Age (old Stone Age), people gathered food by hunting wild animals and birds, fishing, and collecting fruits and nuts.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42398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1" u="sng" dirty="0" smtClean="0">
                          <a:solidFill>
                            <a:sysClr val="windowText" lastClr="000000"/>
                          </a:solidFill>
                          <a:latin typeface="Century Gothic" pitchFamily="34"/>
                        </a:rPr>
                        <a:t>Trip</a:t>
                      </a:r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  <a:latin typeface="Century Gothic" pitchFamily="34"/>
                        </a:rPr>
                        <a:t>: We will visit the ECO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  <a:latin typeface="Century Gothic" pitchFamily="34"/>
                        </a:rPr>
                        <a:t> centre in Southport to learn how our local environment was used during the stone age.</a:t>
                      </a:r>
                      <a:endParaRPr lang="en-GB" sz="1000" dirty="0">
                        <a:solidFill>
                          <a:sysClr val="windowText" lastClr="000000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27609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cave</a:t>
                      </a:r>
                      <a:r>
                        <a:rPr lang="en-GB" sz="1200" b="1" baseline="0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 paintings</a:t>
                      </a:r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Cave paintings are a type of art, found on the wall or ceilings of caves</a:t>
                      </a:r>
                      <a:r>
                        <a:rPr lang="en-GB" sz="9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 created during the stone age period.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/>
                      </a:endParaRPr>
                    </a:p>
                  </a:txBody>
                  <a:tcPr marT="45722" marB="4572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During the Neolithic Age (towards end of the Stone</a:t>
                      </a:r>
                      <a:r>
                        <a:rPr lang="en-GB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Age), the humans formed settled communities, and domesticated </a:t>
                      </a:r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animals for the first time </a:t>
                      </a:r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lang="en-GB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began growing crops. The stone age people began farming.</a:t>
                      </a:r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2" marB="4572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62400"/>
                  </a:ext>
                </a:extLst>
              </a:tr>
            </a:tbl>
          </a:graphicData>
        </a:graphic>
      </p:graphicFrame>
      <p:pic>
        <p:nvPicPr>
          <p:cNvPr id="517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049"/>
          <a:stretch/>
        </p:blipFill>
        <p:spPr bwMode="auto">
          <a:xfrm>
            <a:off x="3556907" y="612559"/>
            <a:ext cx="3530722" cy="236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1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6215" y="1117891"/>
            <a:ext cx="986660" cy="1179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408" y="1944547"/>
            <a:ext cx="743027" cy="11666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658" y="1125089"/>
            <a:ext cx="740527" cy="75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264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386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Early Britons Knowledge Organiser – Y3 Autumn Term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 Mortimore</cp:lastModifiedBy>
  <cp:revision>112</cp:revision>
  <dcterms:created xsi:type="dcterms:W3CDTF">2019-01-14T16:39:51Z</dcterms:created>
  <dcterms:modified xsi:type="dcterms:W3CDTF">2021-07-13T12:17:54Z</dcterms:modified>
</cp:coreProperties>
</file>