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58" r:id="rId4"/>
    <p:sldId id="259" r:id="rId5"/>
    <p:sldId id="261" r:id="rId6"/>
    <p:sldId id="260" r:id="rId7"/>
    <p:sldId id="262" r:id="rId8"/>
    <p:sldId id="267"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9A48A-3B74-468E-8923-29A5A7383260}" type="datetimeFigureOut">
              <a:rPr lang="en-GB" smtClean="0"/>
              <a:t>12/01/2022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6F4018-F0BE-47F3-9533-7F292D59E879}" type="slidenum">
              <a:rPr lang="en-GB" smtClean="0"/>
              <a:t>‹#›</a:t>
            </a:fld>
            <a:endParaRPr lang="en-GB"/>
          </a:p>
        </p:txBody>
      </p:sp>
    </p:spTree>
    <p:extLst>
      <p:ext uri="{BB962C8B-B14F-4D97-AF65-F5344CB8AC3E}">
        <p14:creationId xmlns:p14="http://schemas.microsoft.com/office/powerpoint/2010/main" val="1221280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9DD6E-5EF5-4EE8-880B-BD23D3B6153F}"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383440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9DD6E-5EF5-4EE8-880B-BD23D3B6153F}"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422083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9DD6E-5EF5-4EE8-880B-BD23D3B6153F}"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42086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9DD6E-5EF5-4EE8-880B-BD23D3B6153F}"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192404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89DD6E-5EF5-4EE8-880B-BD23D3B6153F}" type="datetimeFigureOut">
              <a:rPr lang="en-GB" smtClean="0"/>
              <a:t>12/01/2022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70221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9DD6E-5EF5-4EE8-880B-BD23D3B6153F}"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59937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9DD6E-5EF5-4EE8-880B-BD23D3B6153F}" type="datetimeFigureOut">
              <a:rPr lang="en-GB" smtClean="0"/>
              <a:t>12/01/2022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412694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9DD6E-5EF5-4EE8-880B-BD23D3B6153F}" type="datetimeFigureOut">
              <a:rPr lang="en-GB" smtClean="0"/>
              <a:t>12/01/2022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324122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9DD6E-5EF5-4EE8-880B-BD23D3B6153F}" type="datetimeFigureOut">
              <a:rPr lang="en-GB" smtClean="0"/>
              <a:t>12/01/2022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278081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9DD6E-5EF5-4EE8-880B-BD23D3B6153F}"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179393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9DD6E-5EF5-4EE8-880B-BD23D3B6153F}" type="datetimeFigureOut">
              <a:rPr lang="en-GB" smtClean="0"/>
              <a:t>12/01/2022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BAFC5-B4D5-47D9-B050-5B78CDCA5C4A}" type="slidenum">
              <a:rPr lang="en-GB" smtClean="0"/>
              <a:t>‹#›</a:t>
            </a:fld>
            <a:endParaRPr lang="en-GB"/>
          </a:p>
        </p:txBody>
      </p:sp>
    </p:spTree>
    <p:extLst>
      <p:ext uri="{BB962C8B-B14F-4D97-AF65-F5344CB8AC3E}">
        <p14:creationId xmlns:p14="http://schemas.microsoft.com/office/powerpoint/2010/main" val="387584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9DD6E-5EF5-4EE8-880B-BD23D3B6153F}" type="datetimeFigureOut">
              <a:rPr lang="en-GB" smtClean="0"/>
              <a:t>12/01/2022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AFC5-B4D5-47D9-B050-5B78CDCA5C4A}" type="slidenum">
              <a:rPr lang="en-GB" smtClean="0"/>
              <a:t>‹#›</a:t>
            </a:fld>
            <a:endParaRPr lang="en-GB"/>
          </a:p>
        </p:txBody>
      </p:sp>
    </p:spTree>
    <p:extLst>
      <p:ext uri="{BB962C8B-B14F-4D97-AF65-F5344CB8AC3E}">
        <p14:creationId xmlns:p14="http://schemas.microsoft.com/office/powerpoint/2010/main" val="104262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728" y="142613"/>
            <a:ext cx="9719514" cy="2308324"/>
          </a:xfrm>
          <a:prstGeom prst="rect">
            <a:avLst/>
          </a:prstGeom>
          <a:noFill/>
        </p:spPr>
        <p:txBody>
          <a:bodyPr wrap="square" rtlCol="0">
            <a:spAutoFit/>
          </a:bodyPr>
          <a:lstStyle/>
          <a:p>
            <a:pPr algn="ctr"/>
            <a:r>
              <a:rPr lang="en-GB" sz="7200" dirty="0" smtClean="0"/>
              <a:t>Parental/Carer Phonics </a:t>
            </a:r>
            <a:r>
              <a:rPr lang="en-GB" sz="7200" dirty="0" smtClean="0"/>
              <a:t>Workshop - Y1</a:t>
            </a:r>
            <a:endParaRPr lang="en-GB" sz="7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6" name="Rectangle 5"/>
          <p:cNvSpPr/>
          <p:nvPr/>
        </p:nvSpPr>
        <p:spPr>
          <a:xfrm>
            <a:off x="654341" y="2882098"/>
            <a:ext cx="12398929" cy="461665"/>
          </a:xfrm>
          <a:prstGeom prst="rect">
            <a:avLst/>
          </a:prstGeom>
          <a:noFill/>
        </p:spPr>
        <p:txBody>
          <a:bodyPr wrap="square" lIns="91440" tIns="45720" rIns="91440" bIns="45720">
            <a:spAutoFit/>
          </a:bodyPr>
          <a:lstStyle/>
          <a:p>
            <a:r>
              <a:rPr lang="en-US" sz="2400" dirty="0" smtClean="0">
                <a:ln w="0"/>
                <a:effectLst>
                  <a:outerShdw blurRad="38100" dist="19050" dir="2700000" algn="tl" rotWithShape="0">
                    <a:schemeClr val="dk1">
                      <a:alpha val="40000"/>
                    </a:schemeClr>
                  </a:outerShdw>
                </a:effectLst>
              </a:rPr>
              <a:t>While you are waiting, please check you have all of the following resources in </a:t>
            </a:r>
            <a:r>
              <a:rPr lang="en-US" sz="2400" smtClean="0">
                <a:ln w="0"/>
                <a:effectLst>
                  <a:outerShdw blurRad="38100" dist="19050" dir="2700000" algn="tl" rotWithShape="0">
                    <a:schemeClr val="dk1">
                      <a:alpha val="40000"/>
                    </a:schemeClr>
                  </a:outerShdw>
                </a:effectLst>
              </a:rPr>
              <a:t>your pack:</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a:stretch>
            <a:fillRect/>
          </a:stretch>
        </p:blipFill>
        <p:spPr>
          <a:xfrm>
            <a:off x="86386" y="4588476"/>
            <a:ext cx="2113945" cy="2025979"/>
          </a:xfrm>
          <a:prstGeom prst="rect">
            <a:avLst/>
          </a:prstGeom>
        </p:spPr>
      </p:pic>
      <p:pic>
        <p:nvPicPr>
          <p:cNvPr id="3" name="Picture 2"/>
          <p:cNvPicPr>
            <a:picLocks noChangeAspect="1"/>
          </p:cNvPicPr>
          <p:nvPr/>
        </p:nvPicPr>
        <p:blipFill>
          <a:blip r:embed="rId4"/>
          <a:stretch>
            <a:fillRect/>
          </a:stretch>
        </p:blipFill>
        <p:spPr>
          <a:xfrm>
            <a:off x="2459525" y="4588476"/>
            <a:ext cx="2409037" cy="2025979"/>
          </a:xfrm>
          <a:prstGeom prst="rect">
            <a:avLst/>
          </a:prstGeom>
        </p:spPr>
      </p:pic>
      <p:pic>
        <p:nvPicPr>
          <p:cNvPr id="9218" name="Picture 2" descr="Carrwood Primary School Phonics - Carrwood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417" y="4588476"/>
            <a:ext cx="2390775" cy="20259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59525" y="4219144"/>
            <a:ext cx="3552247" cy="307777"/>
          </a:xfrm>
          <a:prstGeom prst="rect">
            <a:avLst/>
          </a:prstGeom>
          <a:noFill/>
        </p:spPr>
        <p:txBody>
          <a:bodyPr wrap="square" rtlCol="0">
            <a:spAutoFit/>
          </a:bodyPr>
          <a:lstStyle/>
          <a:p>
            <a:r>
              <a:rPr lang="en-GB" sz="1400" dirty="0" smtClean="0"/>
              <a:t>RWI Reading at home booklet</a:t>
            </a:r>
            <a:endParaRPr lang="en-GB" sz="1400" dirty="0"/>
          </a:p>
        </p:txBody>
      </p:sp>
      <p:sp>
        <p:nvSpPr>
          <p:cNvPr id="12" name="TextBox 11"/>
          <p:cNvSpPr txBox="1"/>
          <p:nvPr/>
        </p:nvSpPr>
        <p:spPr>
          <a:xfrm>
            <a:off x="360728" y="4219144"/>
            <a:ext cx="2028245" cy="369332"/>
          </a:xfrm>
          <a:prstGeom prst="rect">
            <a:avLst/>
          </a:prstGeom>
          <a:noFill/>
        </p:spPr>
        <p:txBody>
          <a:bodyPr wrap="square" rtlCol="0">
            <a:spAutoFit/>
          </a:bodyPr>
          <a:lstStyle/>
          <a:p>
            <a:r>
              <a:rPr lang="en-GB" dirty="0" smtClean="0"/>
              <a:t>RWI Glossary</a:t>
            </a:r>
            <a:endParaRPr lang="en-GB" dirty="0"/>
          </a:p>
        </p:txBody>
      </p:sp>
      <p:sp>
        <p:nvSpPr>
          <p:cNvPr id="13" name="TextBox 12"/>
          <p:cNvSpPr txBox="1"/>
          <p:nvPr/>
        </p:nvSpPr>
        <p:spPr>
          <a:xfrm>
            <a:off x="6020947" y="4219144"/>
            <a:ext cx="2028245" cy="369332"/>
          </a:xfrm>
          <a:prstGeom prst="rect">
            <a:avLst/>
          </a:prstGeom>
          <a:noFill/>
        </p:spPr>
        <p:txBody>
          <a:bodyPr wrap="square" rtlCol="0">
            <a:spAutoFit/>
          </a:bodyPr>
          <a:lstStyle/>
          <a:p>
            <a:r>
              <a:rPr lang="en-GB" dirty="0" smtClean="0"/>
              <a:t>Speed sounds</a:t>
            </a:r>
            <a:endParaRPr lang="en-GB" dirty="0"/>
          </a:p>
        </p:txBody>
      </p:sp>
      <p:pic>
        <p:nvPicPr>
          <p:cNvPr id="11" name="Picture 10"/>
          <p:cNvPicPr>
            <a:picLocks noChangeAspect="1"/>
          </p:cNvPicPr>
          <p:nvPr/>
        </p:nvPicPr>
        <p:blipFill>
          <a:blip r:embed="rId6"/>
          <a:stretch>
            <a:fillRect/>
          </a:stretch>
        </p:blipFill>
        <p:spPr>
          <a:xfrm>
            <a:off x="8702786" y="4588476"/>
            <a:ext cx="3068206" cy="2025979"/>
          </a:xfrm>
          <a:prstGeom prst="rect">
            <a:avLst/>
          </a:prstGeom>
        </p:spPr>
      </p:pic>
      <p:sp>
        <p:nvSpPr>
          <p:cNvPr id="15" name="TextBox 14"/>
          <p:cNvSpPr txBox="1"/>
          <p:nvPr/>
        </p:nvSpPr>
        <p:spPr>
          <a:xfrm>
            <a:off x="9053385" y="4219144"/>
            <a:ext cx="2377440" cy="369332"/>
          </a:xfrm>
          <a:prstGeom prst="rect">
            <a:avLst/>
          </a:prstGeom>
          <a:noFill/>
        </p:spPr>
        <p:txBody>
          <a:bodyPr wrap="square" rtlCol="0">
            <a:spAutoFit/>
          </a:bodyPr>
          <a:lstStyle/>
          <a:p>
            <a:r>
              <a:rPr lang="en-GB" dirty="0" smtClean="0"/>
              <a:t>PowerPoint handout</a:t>
            </a:r>
            <a:endParaRPr lang="en-GB" dirty="0"/>
          </a:p>
        </p:txBody>
      </p:sp>
    </p:spTree>
    <p:extLst>
      <p:ext uri="{BB962C8B-B14F-4D97-AF65-F5344CB8AC3E}">
        <p14:creationId xmlns:p14="http://schemas.microsoft.com/office/powerpoint/2010/main" val="3537755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633" y="149188"/>
            <a:ext cx="3205429"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Set 1 - Blending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1"/>
          <p:cNvSpPr>
            <a:spLocks noChangeArrowheads="1"/>
          </p:cNvSpPr>
          <p:nvPr/>
        </p:nvSpPr>
        <p:spPr bwMode="auto">
          <a:xfrm>
            <a:off x="263460" y="838224"/>
            <a:ext cx="9240814"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40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In Set</a:t>
            </a:r>
            <a:r>
              <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1, your child </a:t>
            </a:r>
            <a:r>
              <a:rPr lang="en-US" altLang="en-US" sz="1400" dirty="0" smtClean="0">
                <a:solidFill>
                  <a:srgbClr val="111111"/>
                </a:solidFill>
                <a:latin typeface="Times New Roman" panose="02020603050405020304" pitchFamily="18" charset="0"/>
                <a:cs typeface="Times New Roman" panose="02020603050405020304" pitchFamily="18" charset="0"/>
              </a:rPr>
              <a:t>will learn </a:t>
            </a:r>
            <a:r>
              <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to read words containing set 1 speedy sounds by </a:t>
            </a:r>
            <a:r>
              <a:rPr kumimoji="0" lang="en-US" altLang="en-US" sz="1400" b="1"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blending</a:t>
            </a:r>
            <a:r>
              <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For example: </a:t>
            </a:r>
          </a:p>
          <a:p>
            <a:pPr lvl="0"/>
            <a:endParaRPr lang="en-US" altLang="en-US" sz="1400" dirty="0">
              <a:solidFill>
                <a:srgbClr val="11111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altLang="en-US" sz="1400" dirty="0"/>
              <a:t>m-a-t </a:t>
            </a:r>
            <a:r>
              <a:rPr lang="en-US" altLang="en-US" sz="1400" i="1" dirty="0"/>
              <a:t>mat</a:t>
            </a:r>
            <a:endParaRPr lang="en-US" altLang="en-US" sz="800" dirty="0"/>
          </a:p>
          <a:p>
            <a:pPr marL="285750" lvl="0" indent="-285750">
              <a:buFont typeface="Arial" panose="020B0604020202020204" pitchFamily="34" charset="0"/>
              <a:buChar char="•"/>
            </a:pPr>
            <a:r>
              <a:rPr lang="en-US" altLang="en-US" sz="1400" dirty="0"/>
              <a:t>c-a-t </a:t>
            </a:r>
            <a:r>
              <a:rPr lang="en-US" altLang="en-US" sz="1400" i="1" dirty="0"/>
              <a:t>cat</a:t>
            </a:r>
            <a:endParaRPr lang="en-US" altLang="en-US" sz="800" dirty="0"/>
          </a:p>
          <a:p>
            <a:pPr marL="285750" lvl="0" indent="-285750">
              <a:buFont typeface="Arial" panose="020B0604020202020204" pitchFamily="34" charset="0"/>
              <a:buChar char="•"/>
            </a:pPr>
            <a:r>
              <a:rPr lang="en-US" altLang="en-US" sz="1400" dirty="0"/>
              <a:t>g-o-t </a:t>
            </a:r>
            <a:r>
              <a:rPr lang="en-US" altLang="en-US" sz="1400" i="1" dirty="0"/>
              <a:t>got</a:t>
            </a:r>
            <a:endParaRPr lang="en-US" altLang="en-US" sz="800" dirty="0"/>
          </a:p>
          <a:p>
            <a:pPr marL="285750" lvl="0" indent="-285750">
              <a:buFont typeface="Arial" panose="020B0604020202020204" pitchFamily="34" charset="0"/>
              <a:buChar char="•"/>
            </a:pPr>
            <a:r>
              <a:rPr lang="en-US" altLang="en-US" sz="1400" dirty="0"/>
              <a:t>f-</a:t>
            </a:r>
            <a:r>
              <a:rPr lang="en-US" altLang="en-US" sz="1400" dirty="0" err="1"/>
              <a:t>i</a:t>
            </a:r>
            <a:r>
              <a:rPr lang="en-US" altLang="en-US" sz="1400" dirty="0"/>
              <a:t>-</a:t>
            </a:r>
            <a:r>
              <a:rPr lang="en-US" altLang="en-US" sz="1400" dirty="0" err="1"/>
              <a:t>sh</a:t>
            </a:r>
            <a:r>
              <a:rPr lang="en-US" altLang="en-US" sz="1400" dirty="0"/>
              <a:t> </a:t>
            </a:r>
            <a:r>
              <a:rPr lang="en-US" altLang="en-US" sz="1400" i="1" dirty="0"/>
              <a:t>fish</a:t>
            </a:r>
            <a:r>
              <a:rPr lang="en-US" altLang="en-US" sz="1400" dirty="0"/>
              <a:t>            </a:t>
            </a:r>
            <a:endParaRPr lang="en-US" altLang="en-US" sz="1400" dirty="0" smtClean="0"/>
          </a:p>
          <a:p>
            <a:pPr marL="285750" lvl="0" indent="-285750">
              <a:buFont typeface="Arial" panose="020B0604020202020204" pitchFamily="34" charset="0"/>
              <a:buChar char="•"/>
            </a:pPr>
            <a:r>
              <a:rPr lang="en-US" altLang="en-US" sz="1400" dirty="0" smtClean="0"/>
              <a:t>s-p-o-t</a:t>
            </a:r>
            <a:r>
              <a:rPr lang="en-US" altLang="en-US" sz="1400" dirty="0"/>
              <a:t> </a:t>
            </a:r>
            <a:r>
              <a:rPr lang="en-US" altLang="en-US" sz="1400" i="1" dirty="0"/>
              <a:t>spot</a:t>
            </a:r>
            <a:endParaRPr lang="en-US" altLang="en-US" sz="800" dirty="0"/>
          </a:p>
          <a:p>
            <a:pPr marL="285750" lvl="0" indent="-285750">
              <a:buFont typeface="Arial" panose="020B0604020202020204" pitchFamily="34" charset="0"/>
              <a:buChar char="•"/>
            </a:pPr>
            <a:r>
              <a:rPr lang="en-US" altLang="en-US" sz="1400" dirty="0"/>
              <a:t>b-e-s-t </a:t>
            </a:r>
            <a:r>
              <a:rPr lang="en-US" altLang="en-US" sz="1400" i="1" dirty="0"/>
              <a:t>best</a:t>
            </a:r>
            <a:endParaRPr lang="en-US" altLang="en-US" sz="800" dirty="0"/>
          </a:p>
          <a:p>
            <a:pPr marL="285750" lvl="0" indent="-285750">
              <a:buFont typeface="Arial" panose="020B0604020202020204" pitchFamily="34" charset="0"/>
              <a:buChar char="•"/>
            </a:pPr>
            <a:r>
              <a:rPr lang="en-US" altLang="en-US" sz="1400" dirty="0"/>
              <a:t>s-p-l-a-</a:t>
            </a:r>
            <a:r>
              <a:rPr lang="en-US" altLang="en-US" sz="1400" dirty="0" err="1"/>
              <a:t>sh</a:t>
            </a:r>
            <a:r>
              <a:rPr lang="en-US" altLang="en-US" sz="1400" dirty="0"/>
              <a:t> </a:t>
            </a:r>
            <a:r>
              <a:rPr lang="en-US" altLang="en-US" sz="1400" i="1" dirty="0"/>
              <a:t>splash</a:t>
            </a:r>
            <a:endPar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endParaRPr>
          </a:p>
          <a:p>
            <a:pPr lvl="0"/>
            <a:endParaRPr kumimoji="0" lang="en-US" altLang="en-US" sz="16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altLang="en-US" sz="1400" dirty="0">
              <a:solidFill>
                <a:srgbClr val="111111"/>
              </a:solidFill>
              <a:latin typeface="Times New Roman" panose="02020603050405020304" pitchFamily="18" charset="0"/>
              <a:cs typeface="Times New Roman" panose="02020603050405020304" pitchFamily="18" charset="0"/>
            </a:endParaRPr>
          </a:p>
          <a:p>
            <a:pPr lvl="0"/>
            <a:endParaRPr lang="en-US" altLang="en-US" sz="1400"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3928019" y="1449616"/>
            <a:ext cx="5043304" cy="646331"/>
          </a:xfrm>
          <a:prstGeom prst="rect">
            <a:avLst/>
          </a:prstGeom>
        </p:spPr>
        <p:txBody>
          <a:bodyPr wrap="none">
            <a:spAutoFit/>
          </a:bodyPr>
          <a:lstStyle/>
          <a:p>
            <a:r>
              <a:rPr lang="en-GB" dirty="0" smtClean="0"/>
              <a:t>Sounds blending demo</a:t>
            </a:r>
          </a:p>
          <a:p>
            <a:r>
              <a:rPr lang="en-GB" dirty="0" smtClean="0"/>
              <a:t>https</a:t>
            </a:r>
            <a:r>
              <a:rPr lang="en-GB" dirty="0"/>
              <a:t>://www.youtube.com/watch?v=MNyFikwNQTg</a:t>
            </a:r>
          </a:p>
        </p:txBody>
      </p:sp>
      <p:pic>
        <p:nvPicPr>
          <p:cNvPr id="12" name="Picture 2" descr="Phonics Resources | St Joseph&amp;#39;s Catholic Primary School, Warndon"/>
          <p:cNvPicPr>
            <a:picLocks noChangeAspect="1" noChangeArrowheads="1"/>
          </p:cNvPicPr>
          <p:nvPr/>
        </p:nvPicPr>
        <p:blipFill rotWithShape="1">
          <a:blip r:embed="rId2">
            <a:extLst>
              <a:ext uri="{28A0092B-C50C-407E-A947-70E740481C1C}">
                <a14:useLocalDpi xmlns:a14="http://schemas.microsoft.com/office/drawing/2010/main" val="0"/>
              </a:ext>
            </a:extLst>
          </a:blip>
          <a:srcRect r="60131"/>
          <a:stretch/>
        </p:blipFill>
        <p:spPr bwMode="auto">
          <a:xfrm>
            <a:off x="9560887" y="1874893"/>
            <a:ext cx="2631113" cy="12638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914" y="1"/>
            <a:ext cx="1804086" cy="1804086"/>
          </a:xfrm>
          <a:prstGeom prst="rect">
            <a:avLst/>
          </a:prstGeom>
        </p:spPr>
      </p:pic>
      <p:grpSp>
        <p:nvGrpSpPr>
          <p:cNvPr id="14" name="Group 13"/>
          <p:cNvGrpSpPr/>
          <p:nvPr/>
        </p:nvGrpSpPr>
        <p:grpSpPr>
          <a:xfrm>
            <a:off x="7754495" y="3910622"/>
            <a:ext cx="3953166" cy="2770123"/>
            <a:chOff x="7429500" y="3570514"/>
            <a:chExt cx="4762500" cy="3287486"/>
          </a:xfrm>
        </p:grpSpPr>
        <p:pic>
          <p:nvPicPr>
            <p:cNvPr id="15" name="Picture 2" descr="Read Write Inc.: Fred the Frog - Toy (Pack of 10): Amazon.co.uk:  9780199116553: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638674"/>
              <a:ext cx="4762500" cy="2219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817428" y="3570514"/>
              <a:ext cx="2242457" cy="830997"/>
            </a:xfrm>
            <a:prstGeom prst="rect">
              <a:avLst/>
            </a:prstGeom>
            <a:noFill/>
          </p:spPr>
          <p:txBody>
            <a:bodyPr wrap="square" rtlCol="0">
              <a:spAutoFit/>
            </a:bodyPr>
            <a:lstStyle/>
            <a:p>
              <a:pPr algn="ctr"/>
              <a:r>
                <a:rPr lang="en-GB" sz="2400" dirty="0" smtClean="0"/>
                <a:t>This is Fred the Frog!</a:t>
              </a:r>
              <a:endParaRPr lang="en-GB" sz="2400" dirty="0"/>
            </a:p>
          </p:txBody>
        </p:sp>
        <p:cxnSp>
          <p:nvCxnSpPr>
            <p:cNvPr id="17" name="Curved Connector 16"/>
            <p:cNvCxnSpPr/>
            <p:nvPr/>
          </p:nvCxnSpPr>
          <p:spPr>
            <a:xfrm>
              <a:off x="10755089" y="4062214"/>
              <a:ext cx="685796" cy="576460"/>
            </a:xfrm>
            <a:prstGeom prst="curvedConnector3">
              <a:avLst>
                <a:gd name="adj1" fmla="val 960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
          <p:cNvSpPr>
            <a:spLocks noChangeArrowheads="1"/>
          </p:cNvSpPr>
          <p:nvPr/>
        </p:nvSpPr>
        <p:spPr bwMode="auto">
          <a:xfrm>
            <a:off x="79633" y="2990640"/>
            <a:ext cx="877262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smtClean="0">
                <a:solidFill>
                  <a:srgbClr val="111111"/>
                </a:solidFill>
                <a:latin typeface="Times New Roman" panose="02020603050405020304" pitchFamily="18" charset="0"/>
                <a:cs typeface="Times New Roman" panose="02020603050405020304" pitchFamily="18" charset="0"/>
              </a:rPr>
              <a:t>We use ‘Fred talk’ to help the children with their blending. Your children will be familiar with this phrase and with the cuddly frog toy. </a:t>
            </a:r>
          </a:p>
          <a:p>
            <a:pPr lvl="0"/>
            <a:endParaRPr lang="en-US" altLang="en-US" sz="1400" dirty="0">
              <a:solidFill>
                <a:srgbClr val="111111"/>
              </a:solidFill>
              <a:latin typeface="Times New Roman" panose="02020603050405020304" pitchFamily="18" charset="0"/>
              <a:cs typeface="Times New Roman" panose="02020603050405020304" pitchFamily="18" charset="0"/>
            </a:endParaRPr>
          </a:p>
          <a:p>
            <a:pPr lvl="0"/>
            <a:r>
              <a:rPr lang="en-US" altLang="en-US" sz="1400" dirty="0" smtClean="0">
                <a:solidFill>
                  <a:srgbClr val="111111"/>
                </a:solidFill>
                <a:latin typeface="Times New Roman" panose="02020603050405020304" pitchFamily="18" charset="0"/>
                <a:cs typeface="Times New Roman" panose="02020603050405020304" pitchFamily="18" charset="0"/>
              </a:rPr>
              <a:t>When the children are instructed to Fred talk, they know that they need to sound out the individual sounds one at a time.</a:t>
            </a:r>
            <a:endPar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1D978140-5EAA-1D40-BB07-5D4020AE8597}"/>
              </a:ext>
            </a:extLst>
          </p:cNvPr>
          <p:cNvPicPr>
            <a:picLocks noChangeAspect="1"/>
          </p:cNvPicPr>
          <p:nvPr/>
        </p:nvPicPr>
        <p:blipFill>
          <a:blip r:embed="rId5"/>
          <a:stretch>
            <a:fillRect/>
          </a:stretch>
        </p:blipFill>
        <p:spPr>
          <a:xfrm>
            <a:off x="79633" y="4222182"/>
            <a:ext cx="2965518" cy="1402385"/>
          </a:xfrm>
          <a:prstGeom prst="rect">
            <a:avLst/>
          </a:prstGeom>
          <a:noFill/>
          <a:ln>
            <a:solidFill>
              <a:schemeClr val="tx1"/>
            </a:solidFill>
          </a:ln>
        </p:spPr>
      </p:pic>
      <p:sp>
        <p:nvSpPr>
          <p:cNvPr id="20" name="Rectangle 1"/>
          <p:cNvSpPr>
            <a:spLocks noChangeArrowheads="1"/>
          </p:cNvSpPr>
          <p:nvPr/>
        </p:nvSpPr>
        <p:spPr bwMode="auto">
          <a:xfrm>
            <a:off x="79633" y="5961157"/>
            <a:ext cx="69801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smtClean="0">
                <a:solidFill>
                  <a:srgbClr val="111111"/>
                </a:solidFill>
                <a:latin typeface="Times New Roman" panose="02020603050405020304" pitchFamily="18" charset="0"/>
                <a:cs typeface="Times New Roman" panose="02020603050405020304" pitchFamily="18" charset="0"/>
              </a:rPr>
              <a:t>The line underneath ‘</a:t>
            </a:r>
            <a:r>
              <a:rPr lang="en-US" altLang="en-US" sz="1400" dirty="0" err="1" smtClean="0">
                <a:solidFill>
                  <a:srgbClr val="111111"/>
                </a:solidFill>
                <a:latin typeface="Times New Roman" panose="02020603050405020304" pitchFamily="18" charset="0"/>
                <a:cs typeface="Times New Roman" panose="02020603050405020304" pitchFamily="18" charset="0"/>
              </a:rPr>
              <a:t>sh</a:t>
            </a:r>
            <a:r>
              <a:rPr lang="en-US" altLang="en-US" sz="1400" dirty="0" smtClean="0">
                <a:solidFill>
                  <a:srgbClr val="111111"/>
                </a:solidFill>
                <a:latin typeface="Times New Roman" panose="02020603050405020304" pitchFamily="18" charset="0"/>
                <a:cs typeface="Times New Roman" panose="02020603050405020304" pitchFamily="18" charset="0"/>
              </a:rPr>
              <a:t>’ indicates a special friend, with the dots indicating a single sound. The children would Fred talk and then blend together: ‘</a:t>
            </a:r>
            <a:r>
              <a:rPr lang="en-US" altLang="en-US" sz="1400" dirty="0" err="1" smtClean="0">
                <a:solidFill>
                  <a:srgbClr val="111111"/>
                </a:solidFill>
                <a:latin typeface="Times New Roman" panose="02020603050405020304" pitchFamily="18" charset="0"/>
                <a:cs typeface="Times New Roman" panose="02020603050405020304" pitchFamily="18" charset="0"/>
              </a:rPr>
              <a:t>sh</a:t>
            </a:r>
            <a:r>
              <a:rPr lang="en-US" altLang="en-US" sz="1400" dirty="0" smtClean="0">
                <a:solidFill>
                  <a:srgbClr val="111111"/>
                </a:solidFill>
                <a:latin typeface="Times New Roman" panose="02020603050405020304" pitchFamily="18" charset="0"/>
                <a:cs typeface="Times New Roman" panose="02020603050405020304" pitchFamily="18" charset="0"/>
              </a:rPr>
              <a:t> / </a:t>
            </a:r>
            <a:r>
              <a:rPr lang="en-US" altLang="en-US" sz="1400" dirty="0" err="1" smtClean="0">
                <a:solidFill>
                  <a:srgbClr val="111111"/>
                </a:solidFill>
                <a:latin typeface="Times New Roman" panose="02020603050405020304" pitchFamily="18" charset="0"/>
                <a:cs typeface="Times New Roman" panose="02020603050405020304" pitchFamily="18" charset="0"/>
              </a:rPr>
              <a:t>i</a:t>
            </a:r>
            <a:r>
              <a:rPr lang="en-US" altLang="en-US" sz="1400" dirty="0" smtClean="0">
                <a:solidFill>
                  <a:srgbClr val="111111"/>
                </a:solidFill>
                <a:latin typeface="Times New Roman" panose="02020603050405020304" pitchFamily="18" charset="0"/>
                <a:cs typeface="Times New Roman" panose="02020603050405020304" pitchFamily="18" charset="0"/>
              </a:rPr>
              <a:t> / p / ship”</a:t>
            </a:r>
            <a:endParaRPr kumimoji="0" lang="en-US" altLang="en-US" sz="140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94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513" y="98854"/>
            <a:ext cx="1219309"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Set 2 </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2" descr="Phonics Resources | St Joseph&amp;#39;s Catholic Primary School, Warndon"/>
          <p:cNvPicPr>
            <a:picLocks noChangeAspect="1" noChangeArrowheads="1"/>
          </p:cNvPicPr>
          <p:nvPr/>
        </p:nvPicPr>
        <p:blipFill rotWithShape="1">
          <a:blip r:embed="rId2">
            <a:extLst>
              <a:ext uri="{28A0092B-C50C-407E-A947-70E740481C1C}">
                <a14:useLocalDpi xmlns:a14="http://schemas.microsoft.com/office/drawing/2010/main" val="0"/>
              </a:ext>
            </a:extLst>
          </a:blip>
          <a:srcRect l="39449" t="4891" r="29818" b="43813"/>
          <a:stretch/>
        </p:blipFill>
        <p:spPr bwMode="auto">
          <a:xfrm>
            <a:off x="8196649" y="2405448"/>
            <a:ext cx="3995351" cy="2102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7" name="Rectangle 6"/>
          <p:cNvSpPr/>
          <p:nvPr/>
        </p:nvSpPr>
        <p:spPr>
          <a:xfrm>
            <a:off x="141513" y="891400"/>
            <a:ext cx="9102811" cy="1631216"/>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111111"/>
                </a:solidFill>
                <a:latin typeface="Source Sans Pro"/>
              </a:rPr>
              <a:t>Once the children have mastered set 1, the children move onto set 2:</a:t>
            </a:r>
          </a:p>
          <a:p>
            <a:pPr lvl="0" eaLnBrk="0" fontAlgn="base" hangingPunct="0">
              <a:spcBef>
                <a:spcPct val="0"/>
              </a:spcBef>
              <a:spcAft>
                <a:spcPct val="0"/>
              </a:spcAft>
            </a:pPr>
            <a:endParaRPr lang="en-US" altLang="en-US" dirty="0">
              <a:solidFill>
                <a:srgbClr val="111111"/>
              </a:solidFill>
              <a:latin typeface="Source Sans Pro"/>
            </a:endParaRPr>
          </a:p>
          <a:p>
            <a:pPr lvl="0" eaLnBrk="0" fontAlgn="base" hangingPunct="0">
              <a:spcBef>
                <a:spcPct val="0"/>
              </a:spcBef>
              <a:spcAft>
                <a:spcPct val="0"/>
              </a:spcAft>
            </a:pPr>
            <a:r>
              <a:rPr lang="en-US" altLang="en-US" dirty="0" smtClean="0">
                <a:solidFill>
                  <a:srgbClr val="111111"/>
                </a:solidFill>
                <a:latin typeface="Source Sans Pro"/>
              </a:rPr>
              <a:t>These </a:t>
            </a:r>
            <a:r>
              <a:rPr lang="en-US" altLang="en-US" dirty="0">
                <a:solidFill>
                  <a:srgbClr val="111111"/>
                </a:solidFill>
                <a:latin typeface="Source Sans Pro"/>
              </a:rPr>
              <a:t>are the Set 2 Speed Sounds</a:t>
            </a:r>
            <a:r>
              <a:rPr lang="en-US" altLang="en-US" dirty="0" smtClean="0">
                <a:solidFill>
                  <a:srgbClr val="111111"/>
                </a:solidFill>
                <a:latin typeface="Source Sans Pro"/>
              </a:rPr>
              <a:t>:</a:t>
            </a:r>
          </a:p>
          <a:p>
            <a:pPr lvl="0" eaLnBrk="0" fontAlgn="base" hangingPunct="0">
              <a:spcBef>
                <a:spcPct val="0"/>
              </a:spcBef>
              <a:spcAft>
                <a:spcPct val="0"/>
              </a:spcAft>
            </a:pPr>
            <a:endParaRPr lang="en-US" altLang="en-US" sz="1000" dirty="0"/>
          </a:p>
          <a:p>
            <a:pPr lvl="0" eaLnBrk="0" fontAlgn="base" hangingPunct="0">
              <a:spcBef>
                <a:spcPct val="0"/>
              </a:spcBef>
              <a:spcAft>
                <a:spcPct val="0"/>
              </a:spcAft>
            </a:pPr>
            <a:r>
              <a:rPr lang="en-US" altLang="en-US" b="1" dirty="0">
                <a:latin typeface="Arial" panose="020B0604020202020204" pitchFamily="34" charset="0"/>
              </a:rPr>
              <a:t>ay  </a:t>
            </a:r>
            <a:r>
              <a:rPr lang="en-US" altLang="en-US" b="1" dirty="0" err="1">
                <a:latin typeface="Arial" panose="020B0604020202020204" pitchFamily="34" charset="0"/>
              </a:rPr>
              <a:t>ee</a:t>
            </a:r>
            <a:r>
              <a:rPr lang="en-US" altLang="en-US" b="1" dirty="0">
                <a:latin typeface="Arial" panose="020B0604020202020204" pitchFamily="34" charset="0"/>
              </a:rPr>
              <a:t>  </a:t>
            </a:r>
            <a:r>
              <a:rPr lang="en-US" altLang="en-US" b="1" dirty="0" err="1">
                <a:latin typeface="Arial" panose="020B0604020202020204" pitchFamily="34" charset="0"/>
              </a:rPr>
              <a:t>igh</a:t>
            </a:r>
            <a:r>
              <a:rPr lang="en-US" altLang="en-US" b="1" dirty="0">
                <a:latin typeface="Arial" panose="020B0604020202020204" pitchFamily="34" charset="0"/>
              </a:rPr>
              <a:t>  ow (as in </a:t>
            </a:r>
            <a:r>
              <a:rPr lang="en-US" altLang="en-US" b="1" i="1" dirty="0">
                <a:latin typeface="Arial" panose="020B0604020202020204" pitchFamily="34" charset="0"/>
              </a:rPr>
              <a:t>blow</a:t>
            </a:r>
            <a:r>
              <a:rPr lang="en-US" altLang="en-US" b="1" dirty="0">
                <a:latin typeface="Arial" panose="020B0604020202020204" pitchFamily="34" charset="0"/>
              </a:rPr>
              <a:t>)  </a:t>
            </a:r>
            <a:r>
              <a:rPr lang="en-US" altLang="en-US" b="1" dirty="0" err="1">
                <a:latin typeface="Arial" panose="020B0604020202020204" pitchFamily="34" charset="0"/>
              </a:rPr>
              <a:t>oo</a:t>
            </a:r>
            <a:r>
              <a:rPr lang="en-US" altLang="en-US" b="1" dirty="0">
                <a:latin typeface="Arial" panose="020B0604020202020204" pitchFamily="34" charset="0"/>
              </a:rPr>
              <a:t> (as in </a:t>
            </a:r>
            <a:r>
              <a:rPr lang="en-US" altLang="en-US" b="1" i="1" dirty="0">
                <a:latin typeface="Arial" panose="020B0604020202020204" pitchFamily="34" charset="0"/>
              </a:rPr>
              <a:t>zoo</a:t>
            </a:r>
            <a:r>
              <a:rPr lang="en-US" altLang="en-US" b="1" dirty="0">
                <a:latin typeface="Arial" panose="020B0604020202020204" pitchFamily="34" charset="0"/>
              </a:rPr>
              <a:t>)</a:t>
            </a:r>
            <a:endParaRPr lang="en-US" altLang="en-US" sz="1000" dirty="0">
              <a:latin typeface="Arial" panose="020B0604020202020204" pitchFamily="34" charset="0"/>
            </a:endParaRPr>
          </a:p>
          <a:p>
            <a:pPr lvl="0" eaLnBrk="0" fontAlgn="base" hangingPunct="0">
              <a:spcBef>
                <a:spcPct val="0"/>
              </a:spcBef>
              <a:spcAft>
                <a:spcPct val="0"/>
              </a:spcAft>
            </a:pPr>
            <a:r>
              <a:rPr lang="en-US" altLang="en-US" b="1" i="1" dirty="0" err="1">
                <a:latin typeface="Arial" panose="020B0604020202020204" pitchFamily="34" charset="0"/>
              </a:rPr>
              <a:t>oo</a:t>
            </a:r>
            <a:r>
              <a:rPr lang="en-US" altLang="en-US" b="1" dirty="0">
                <a:latin typeface="Arial" panose="020B0604020202020204" pitchFamily="34" charset="0"/>
              </a:rPr>
              <a:t> (as in </a:t>
            </a:r>
            <a:r>
              <a:rPr lang="en-US" altLang="en-US" b="1" i="1" dirty="0">
                <a:latin typeface="Arial" panose="020B0604020202020204" pitchFamily="34" charset="0"/>
              </a:rPr>
              <a:t>look</a:t>
            </a:r>
            <a:r>
              <a:rPr lang="en-US" altLang="en-US" b="1" dirty="0">
                <a:latin typeface="Arial" panose="020B0604020202020204" pitchFamily="34" charset="0"/>
              </a:rPr>
              <a:t>) </a:t>
            </a:r>
            <a:r>
              <a:rPr lang="en-US" altLang="en-US" b="1" dirty="0" err="1">
                <a:latin typeface="Arial" panose="020B0604020202020204" pitchFamily="34" charset="0"/>
              </a:rPr>
              <a:t>ar</a:t>
            </a:r>
            <a:r>
              <a:rPr lang="en-US" altLang="en-US" b="1" dirty="0">
                <a:latin typeface="Arial" panose="020B0604020202020204" pitchFamily="34" charset="0"/>
              </a:rPr>
              <a:t>  or  air  </a:t>
            </a:r>
            <a:r>
              <a:rPr lang="en-US" altLang="en-US" b="1" dirty="0" err="1">
                <a:latin typeface="Arial" panose="020B0604020202020204" pitchFamily="34" charset="0"/>
              </a:rPr>
              <a:t>ir</a:t>
            </a:r>
            <a:r>
              <a:rPr lang="en-US" altLang="en-US" b="1" dirty="0">
                <a:latin typeface="Arial" panose="020B0604020202020204" pitchFamily="34" charset="0"/>
              </a:rPr>
              <a:t>  </a:t>
            </a:r>
            <a:r>
              <a:rPr lang="en-US" altLang="en-US" b="1" dirty="0" err="1">
                <a:latin typeface="Arial" panose="020B0604020202020204" pitchFamily="34" charset="0"/>
              </a:rPr>
              <a:t>ou</a:t>
            </a:r>
            <a:r>
              <a:rPr lang="en-US" altLang="en-US" b="1" dirty="0">
                <a:latin typeface="Arial" panose="020B0604020202020204" pitchFamily="34" charset="0"/>
              </a:rPr>
              <a:t> (as in </a:t>
            </a:r>
            <a:r>
              <a:rPr lang="en-US" altLang="en-US" b="1" i="1" dirty="0">
                <a:latin typeface="Arial" panose="020B0604020202020204" pitchFamily="34" charset="0"/>
              </a:rPr>
              <a:t>out</a:t>
            </a:r>
            <a:r>
              <a:rPr lang="en-US" altLang="en-US" b="1" dirty="0">
                <a:latin typeface="Arial" panose="020B0604020202020204" pitchFamily="34" charset="0"/>
              </a:rPr>
              <a:t>)  oy</a:t>
            </a:r>
            <a:endParaRPr lang="en-US" altLang="en-US" sz="2400" dirty="0">
              <a:latin typeface="Arial" panose="020B0604020202020204" pitchFamily="34" charset="0"/>
            </a:endParaRPr>
          </a:p>
        </p:txBody>
      </p:sp>
      <p:pic>
        <p:nvPicPr>
          <p:cNvPr id="8" name="Picture 7">
            <a:extLst>
              <a:ext uri="{FF2B5EF4-FFF2-40B4-BE49-F238E27FC236}">
                <a16:creationId xmlns:a16="http://schemas.microsoft.com/office/drawing/2014/main" id="{8CD0D21F-A000-0C45-A327-4C6AC6B0705B}"/>
              </a:ext>
            </a:extLst>
          </p:cNvPr>
          <p:cNvPicPr>
            <a:picLocks noChangeAspect="1"/>
          </p:cNvPicPr>
          <p:nvPr/>
        </p:nvPicPr>
        <p:blipFill>
          <a:blip r:embed="rId4"/>
          <a:stretch>
            <a:fillRect/>
          </a:stretch>
        </p:blipFill>
        <p:spPr>
          <a:xfrm>
            <a:off x="141513" y="3204517"/>
            <a:ext cx="1478938" cy="2105397"/>
          </a:xfrm>
          <a:prstGeom prst="rect">
            <a:avLst/>
          </a:prstGeom>
          <a:ln>
            <a:solidFill>
              <a:schemeClr val="tx1"/>
            </a:solidFill>
          </a:ln>
        </p:spPr>
      </p:pic>
      <p:pic>
        <p:nvPicPr>
          <p:cNvPr id="9" name="Picture 8">
            <a:extLst>
              <a:ext uri="{FF2B5EF4-FFF2-40B4-BE49-F238E27FC236}">
                <a16:creationId xmlns:a16="http://schemas.microsoft.com/office/drawing/2014/main" id="{3A30FA77-7827-2F4D-B53F-6699012E5EBC}"/>
              </a:ext>
            </a:extLst>
          </p:cNvPr>
          <p:cNvPicPr>
            <a:picLocks noChangeAspect="1"/>
          </p:cNvPicPr>
          <p:nvPr/>
        </p:nvPicPr>
        <p:blipFill>
          <a:blip r:embed="rId5"/>
          <a:stretch>
            <a:fillRect/>
          </a:stretch>
        </p:blipFill>
        <p:spPr>
          <a:xfrm>
            <a:off x="1620451" y="3204516"/>
            <a:ext cx="1478937" cy="2105397"/>
          </a:xfrm>
          <a:prstGeom prst="rect">
            <a:avLst/>
          </a:prstGeom>
          <a:ln>
            <a:solidFill>
              <a:schemeClr val="tx1"/>
            </a:solidFill>
          </a:ln>
        </p:spPr>
      </p:pic>
      <p:sp>
        <p:nvSpPr>
          <p:cNvPr id="10" name="Rectangle 9"/>
          <p:cNvSpPr/>
          <p:nvPr/>
        </p:nvSpPr>
        <p:spPr>
          <a:xfrm>
            <a:off x="3222464" y="3657049"/>
            <a:ext cx="3944454" cy="1200329"/>
          </a:xfrm>
          <a:prstGeom prst="rect">
            <a:avLst/>
          </a:prstGeom>
        </p:spPr>
        <p:txBody>
          <a:bodyPr wrap="square">
            <a:spAutoFit/>
          </a:bodyPr>
          <a:lstStyle/>
          <a:p>
            <a:r>
              <a:rPr lang="en-GB" dirty="0"/>
              <a:t>We teach children sounds using a picture phrases to help them remember.</a:t>
            </a:r>
          </a:p>
          <a:p>
            <a:endParaRPr lang="en-GB" dirty="0"/>
          </a:p>
          <a:p>
            <a:r>
              <a:rPr lang="en-GB" dirty="0"/>
              <a:t>For </a:t>
            </a:r>
            <a:r>
              <a:rPr lang="en-GB" dirty="0" smtClean="0"/>
              <a:t>example: ‘ay</a:t>
            </a:r>
            <a:r>
              <a:rPr lang="en-GB" dirty="0"/>
              <a:t>, may I pl</a:t>
            </a:r>
            <a:r>
              <a:rPr lang="en-GB" b="1" dirty="0"/>
              <a:t>ay</a:t>
            </a:r>
            <a:r>
              <a:rPr lang="en-GB" dirty="0" smtClean="0"/>
              <a:t>?’</a:t>
            </a:r>
            <a:endParaRPr lang="en-GB" dirty="0"/>
          </a:p>
        </p:txBody>
      </p:sp>
    </p:spTree>
    <p:extLst>
      <p:ext uri="{BB962C8B-B14F-4D97-AF65-F5344CB8AC3E}">
        <p14:creationId xmlns:p14="http://schemas.microsoft.com/office/powerpoint/2010/main" val="194876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1513" y="98854"/>
            <a:ext cx="1219309"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Set 3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2"/>
          <p:cNvSpPr>
            <a:spLocks noChangeArrowheads="1"/>
          </p:cNvSpPr>
          <p:nvPr/>
        </p:nvSpPr>
        <p:spPr bwMode="auto">
          <a:xfrm>
            <a:off x="1466336" y="2393653"/>
            <a:ext cx="170523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ea</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tea</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oi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spoil</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a–e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cake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i</a:t>
            </a:r>
            <a:r>
              <a:rPr kumimoji="0" lang="en-US" altLang="en-US" sz="1400" b="1" i="0" u="none" strike="noStrike" cap="none" normalizeH="0" baseline="0" dirty="0" smtClean="0">
                <a:ln>
                  <a:noFill/>
                </a:ln>
                <a:solidFill>
                  <a:schemeClr val="tx1"/>
                </a:solidFill>
                <a:effectLst/>
                <a:latin typeface="Arial" panose="020B0604020202020204" pitchFamily="34" charset="0"/>
              </a:rPr>
              <a:t>–e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smile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o–e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home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u–e</a:t>
            </a:r>
            <a:r>
              <a:rPr kumimoji="0" lang="en-US" altLang="en-US" sz="1400" b="0" i="0" u="none" strike="noStrike" cap="none" normalizeH="0" baseline="0" dirty="0" smtClean="0">
                <a:ln>
                  <a:noFill/>
                </a:ln>
                <a:solidFill>
                  <a:schemeClr val="tx1"/>
                </a:solidFill>
                <a:effectLst/>
                <a:latin typeface="Arial" panose="020B0604020202020204" pitchFamily="34" charset="0"/>
              </a:rPr>
              <a:t> (as in </a:t>
            </a:r>
            <a:r>
              <a:rPr kumimoji="0" lang="en-US" altLang="en-US" sz="1400" b="0" i="1" u="none" strike="noStrike" cap="none" normalizeH="0" baseline="0" dirty="0" smtClean="0">
                <a:ln>
                  <a:noFill/>
                </a:ln>
                <a:solidFill>
                  <a:schemeClr val="tx1"/>
                </a:solidFill>
                <a:effectLst/>
                <a:latin typeface="Arial" panose="020B0604020202020204" pitchFamily="34" charset="0"/>
              </a:rPr>
              <a:t>huge</a:t>
            </a:r>
            <a:r>
              <a:rPr kumimoji="0" lang="en-US" altLang="en-US" sz="1400" b="0" i="0" u="none" strike="noStrike" cap="none" normalizeH="0" baseline="0" dirty="0" smtClean="0">
                <a:ln>
                  <a:noFill/>
                </a:ln>
                <a:solidFill>
                  <a:schemeClr val="tx1"/>
                </a:solidFill>
                <a:effectLst/>
                <a:latin typeface="Arial" panose="020B0604020202020204" pitchFamily="34" charset="0"/>
              </a:rPr>
              <a:t>)</a:t>
            </a:r>
            <a:r>
              <a:rPr kumimoji="0" lang="en-US" altLang="en-US" sz="1400" b="1" i="0" u="none" strike="noStrike" cap="none" normalizeH="0" baseline="0" dirty="0" smtClean="0">
                <a:ln>
                  <a:noFill/>
                </a:ln>
                <a:solidFill>
                  <a:schemeClr val="tx1"/>
                </a:solidFill>
                <a:effectLst/>
                <a:latin typeface="Arial" panose="020B0604020202020204" pitchFamily="34" charset="0"/>
              </a:rPr>
              <a:t> </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aw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yawn</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are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care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ur</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nurse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er</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letter</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ow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brown</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ai</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snail</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oa</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goat</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ew</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chew</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ire </a:t>
            </a:r>
            <a:r>
              <a:rPr kumimoji="0" lang="en-US" altLang="en-US" sz="1400" b="0" i="0" u="none" strike="noStrike" cap="none" normalizeH="0" baseline="0" dirty="0" smtClean="0">
                <a:ln>
                  <a:noFill/>
                </a:ln>
                <a:solidFill>
                  <a:schemeClr val="tx1"/>
                </a:solidFill>
                <a:effectLst/>
                <a:latin typeface="Arial" panose="020B0604020202020204" pitchFamily="34" charset="0"/>
              </a:rPr>
              <a:t>(as in</a:t>
            </a:r>
            <a:r>
              <a:rPr kumimoji="0" lang="en-US" altLang="en-US" sz="1400" b="0" i="1" u="none" strike="noStrike" cap="none" normalizeH="0" baseline="0" dirty="0" smtClean="0">
                <a:ln>
                  <a:noFill/>
                </a:ln>
                <a:solidFill>
                  <a:schemeClr val="tx1"/>
                </a:solidFill>
                <a:effectLst/>
                <a:latin typeface="Arial" panose="020B0604020202020204" pitchFamily="34" charset="0"/>
              </a:rPr>
              <a:t> fire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ear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hear</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Arial" panose="020B0604020202020204" pitchFamily="34" charset="0"/>
              </a:rPr>
              <a:t>ure</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(as in </a:t>
            </a:r>
            <a:r>
              <a:rPr kumimoji="0" lang="en-US" altLang="en-US" sz="1400" b="0" i="1" u="none" strike="noStrike" cap="none" normalizeH="0" baseline="0" dirty="0" smtClean="0">
                <a:ln>
                  <a:noFill/>
                </a:ln>
                <a:solidFill>
                  <a:schemeClr val="tx1"/>
                </a:solidFill>
                <a:effectLst/>
                <a:latin typeface="Arial" panose="020B0604020202020204" pitchFamily="34" charset="0"/>
              </a:rPr>
              <a:t>pure</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pic>
        <p:nvPicPr>
          <p:cNvPr id="13" name="Picture 2" descr="Phonics Resources | St Joseph&amp;#39;s Catholic Primary School, Warndon"/>
          <p:cNvPicPr>
            <a:picLocks noChangeAspect="1" noChangeArrowheads="1"/>
          </p:cNvPicPr>
          <p:nvPr/>
        </p:nvPicPr>
        <p:blipFill rotWithShape="1">
          <a:blip r:embed="rId3">
            <a:extLst>
              <a:ext uri="{28A0092B-C50C-407E-A947-70E740481C1C}">
                <a14:useLocalDpi xmlns:a14="http://schemas.microsoft.com/office/drawing/2010/main" val="0"/>
              </a:ext>
            </a:extLst>
          </a:blip>
          <a:srcRect l="69584" t="4211" r="3431" b="17266"/>
          <a:stretch/>
        </p:blipFill>
        <p:spPr bwMode="auto">
          <a:xfrm>
            <a:off x="7331677" y="2744734"/>
            <a:ext cx="3987114" cy="26519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1513" y="891400"/>
            <a:ext cx="9102811" cy="923330"/>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111111"/>
                </a:solidFill>
                <a:latin typeface="Source Sans Pro"/>
              </a:rPr>
              <a:t>Once the children have mastered set 1 and 2, the children move onto set 3:</a:t>
            </a:r>
          </a:p>
          <a:p>
            <a:pPr lvl="0" eaLnBrk="0" fontAlgn="base" hangingPunct="0">
              <a:spcBef>
                <a:spcPct val="0"/>
              </a:spcBef>
              <a:spcAft>
                <a:spcPct val="0"/>
              </a:spcAft>
            </a:pPr>
            <a:endParaRPr lang="en-US" altLang="en-US" dirty="0">
              <a:solidFill>
                <a:srgbClr val="111111"/>
              </a:solidFill>
              <a:latin typeface="Source Sans Pro"/>
            </a:endParaRPr>
          </a:p>
          <a:p>
            <a:pPr lvl="0" eaLnBrk="0" fontAlgn="base" hangingPunct="0">
              <a:spcBef>
                <a:spcPct val="0"/>
              </a:spcBef>
              <a:spcAft>
                <a:spcPct val="0"/>
              </a:spcAft>
            </a:pPr>
            <a:r>
              <a:rPr lang="en-US" altLang="en-US" dirty="0" smtClean="0">
                <a:solidFill>
                  <a:srgbClr val="111111"/>
                </a:solidFill>
                <a:latin typeface="Source Sans Pro"/>
              </a:rPr>
              <a:t>These </a:t>
            </a:r>
            <a:r>
              <a:rPr lang="en-US" altLang="en-US" dirty="0">
                <a:solidFill>
                  <a:srgbClr val="111111"/>
                </a:solidFill>
                <a:latin typeface="Source Sans Pro"/>
              </a:rPr>
              <a:t>are the Set </a:t>
            </a:r>
            <a:r>
              <a:rPr lang="en-US" altLang="en-US" dirty="0" smtClean="0">
                <a:solidFill>
                  <a:srgbClr val="111111"/>
                </a:solidFill>
                <a:latin typeface="Source Sans Pro"/>
              </a:rPr>
              <a:t>3 </a:t>
            </a:r>
            <a:r>
              <a:rPr lang="en-US" altLang="en-US" dirty="0">
                <a:solidFill>
                  <a:srgbClr val="111111"/>
                </a:solidFill>
                <a:latin typeface="Source Sans Pro"/>
              </a:rPr>
              <a:t>Speed Sounds</a:t>
            </a:r>
            <a:r>
              <a:rPr lang="en-US" altLang="en-US" dirty="0" smtClean="0">
                <a:solidFill>
                  <a:srgbClr val="111111"/>
                </a:solidFill>
                <a:latin typeface="Source Sans Pro"/>
              </a:rPr>
              <a:t>:</a:t>
            </a:r>
          </a:p>
        </p:txBody>
      </p:sp>
    </p:spTree>
    <p:extLst>
      <p:ext uri="{BB962C8B-B14F-4D97-AF65-F5344CB8AC3E}">
        <p14:creationId xmlns:p14="http://schemas.microsoft.com/office/powerpoint/2010/main" val="163596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84" y="90465"/>
            <a:ext cx="5225918"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What can you do at home?</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pic>
        <p:nvPicPr>
          <p:cNvPr id="7172" name="Picture 4" descr="124,385 Home Care Cliparts, Stock Vector and Royalty Free Home Care  Illustr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15535" t="11572" r="15390" b="11586"/>
          <a:stretch/>
        </p:blipFill>
        <p:spPr bwMode="auto">
          <a:xfrm>
            <a:off x="8789774" y="3261622"/>
            <a:ext cx="3155092" cy="35098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247135" y="947162"/>
            <a:ext cx="92408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AutoNum type="arabicPeriod"/>
            </a:pPr>
            <a:r>
              <a:rPr kumimoji="0" lang="en-US" altLang="en-US" sz="1400" b="1"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Read with your child</a:t>
            </a:r>
            <a:r>
              <a:rPr kumimoji="0" lang="en-US" altLang="en-US" sz="1400" b="1"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at home daily.</a:t>
            </a:r>
          </a:p>
          <a:p>
            <a:pPr lvl="0"/>
            <a:r>
              <a:rPr kumimoji="0" lang="en-US" altLang="en-US" sz="1400" b="1"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a:t>
            </a:r>
          </a:p>
          <a:p>
            <a:pPr lvl="0"/>
            <a:r>
              <a:rPr lang="en-US" altLang="en-US" sz="1400" dirty="0" smtClean="0">
                <a:solidFill>
                  <a:srgbClr val="111111"/>
                </a:solidFill>
                <a:latin typeface="Times New Roman" panose="02020603050405020304" pitchFamily="18" charset="0"/>
                <a:cs typeface="Times New Roman" panose="02020603050405020304" pitchFamily="18" charset="0"/>
              </a:rPr>
              <a:t>I cannot stress enough how important home reading is. Your child will have a book that corresponds with their phonics level –this will be a RWI ink book. Reading this with your child will consolidate your child’s learning and move them forward. Home reading should be a part of your child’s daily routine. </a:t>
            </a:r>
            <a:endParaRPr lang="en-US" altLang="en-US" sz="1400" dirty="0">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247135" y="5016562"/>
            <a:ext cx="7850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400" b="1"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2.     Use ‘special friends’</a:t>
            </a:r>
            <a:r>
              <a:rPr kumimoji="0" lang="en-US" altLang="en-US" sz="1400" b="1"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and ‘friend talk’</a:t>
            </a:r>
            <a:r>
              <a:rPr lang="en-US" altLang="en-US" sz="1400" b="1" dirty="0" smtClean="0">
                <a:solidFill>
                  <a:srgbClr val="111111"/>
                </a:solidFill>
                <a:latin typeface="Times New Roman" panose="02020603050405020304" pitchFamily="18" charset="0"/>
                <a:cs typeface="Times New Roman" panose="02020603050405020304" pitchFamily="18" charset="0"/>
              </a:rPr>
              <a:t>. </a:t>
            </a:r>
            <a:endParaRPr lang="en-US" altLang="en-US" sz="1400" b="1" dirty="0">
              <a:solidFill>
                <a:srgbClr val="111111"/>
              </a:solidFill>
              <a:latin typeface="Times New Roman" panose="02020603050405020304" pitchFamily="18" charset="0"/>
              <a:cs typeface="Times New Roman" panose="02020603050405020304" pitchFamily="18" charset="0"/>
            </a:endParaRPr>
          </a:p>
          <a:p>
            <a:pPr lvl="0"/>
            <a:r>
              <a:rPr lang="en-US" altLang="en-US" sz="1400" dirty="0" smtClean="0">
                <a:solidFill>
                  <a:srgbClr val="111111"/>
                </a:solidFill>
                <a:latin typeface="Times New Roman" panose="02020603050405020304" pitchFamily="18" charset="0"/>
                <a:cs typeface="Times New Roman" panose="02020603050405020304" pitchFamily="18" charset="0"/>
              </a:rPr>
              <a:t>Try your best to use the correct RWI language. It is important that we are constantly consolidating the children’s understanding and knowledge.</a:t>
            </a:r>
          </a:p>
        </p:txBody>
      </p:sp>
      <p:sp>
        <p:nvSpPr>
          <p:cNvPr id="11" name="Rectangle 1"/>
          <p:cNvSpPr>
            <a:spLocks noChangeArrowheads="1"/>
          </p:cNvSpPr>
          <p:nvPr/>
        </p:nvSpPr>
        <p:spPr bwMode="auto">
          <a:xfrm>
            <a:off x="247135" y="5910838"/>
            <a:ext cx="81884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b="1" dirty="0" smtClean="0">
                <a:solidFill>
                  <a:srgbClr val="111111"/>
                </a:solidFill>
                <a:latin typeface="Times New Roman" panose="02020603050405020304" pitchFamily="18" charset="0"/>
                <a:cs typeface="Times New Roman" panose="02020603050405020304" pitchFamily="18" charset="0"/>
              </a:rPr>
              <a:t>3.    </a:t>
            </a:r>
            <a:r>
              <a:rPr kumimoji="0" lang="en-US" altLang="en-US" sz="1400" b="1"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Engage with the resources that have been provided to you.</a:t>
            </a:r>
            <a:endParaRPr lang="en-US" altLang="en-US" sz="1400" b="1" dirty="0">
              <a:solidFill>
                <a:srgbClr val="111111"/>
              </a:solidFill>
              <a:latin typeface="Times New Roman" panose="02020603050405020304" pitchFamily="18" charset="0"/>
              <a:cs typeface="Times New Roman" panose="02020603050405020304" pitchFamily="18" charset="0"/>
            </a:endParaRPr>
          </a:p>
          <a:p>
            <a:pPr lvl="0"/>
            <a:r>
              <a:rPr lang="en-US" altLang="en-US" sz="1400" dirty="0" smtClean="0">
                <a:solidFill>
                  <a:srgbClr val="111111"/>
                </a:solidFill>
                <a:latin typeface="Times New Roman" panose="02020603050405020304" pitchFamily="18" charset="0"/>
                <a:cs typeface="Times New Roman" panose="02020603050405020304" pitchFamily="18" charset="0"/>
              </a:rPr>
              <a:t>You will have been given various resources. By using these with your child, you will be increasing their chances of succeeding in phonics and becoming a strong reader.</a:t>
            </a:r>
          </a:p>
        </p:txBody>
      </p:sp>
      <p:sp>
        <p:nvSpPr>
          <p:cNvPr id="12" name="Text Box 205"/>
          <p:cNvSpPr txBox="1">
            <a:spLocks noChangeArrowheads="1"/>
          </p:cNvSpPr>
          <p:nvPr/>
        </p:nvSpPr>
        <p:spPr bwMode="auto">
          <a:xfrm>
            <a:off x="247135" y="2105485"/>
            <a:ext cx="3983355" cy="2809240"/>
          </a:xfrm>
          <a:prstGeom prst="rect">
            <a:avLst/>
          </a:prstGeom>
          <a:ln>
            <a:solidFill>
              <a:srgbClr val="79CFC2"/>
            </a:solidFill>
          </a:ln>
        </p:spPr>
        <p:style>
          <a:lnRef idx="2">
            <a:schemeClr val="dk1"/>
          </a:lnRef>
          <a:fillRef idx="1">
            <a:schemeClr val="lt1"/>
          </a:fillRef>
          <a:effectRef idx="0">
            <a:schemeClr val="dk1"/>
          </a:effectRef>
          <a:fontRef idx="minor">
            <a:schemeClr val="dk1"/>
          </a:fontRef>
        </p:style>
        <p:txBody>
          <a:bodyPr rot="0" vert="horz" wrap="square" lIns="0" tIns="0" rIns="0" bIns="0" anchor="t" anchorCtr="0" upright="1">
            <a:noAutofit/>
          </a:bodyPr>
          <a:lstStyle/>
          <a:p>
            <a:pPr indent="-228600" eaLnBrk="0" hangingPunct="0">
              <a:spcBef>
                <a:spcPts val="70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Do not read the book aloud before your child reads it to</a:t>
            </a:r>
            <a:r>
              <a:rPr lang="en-US" sz="1000" spc="-11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you.</a:t>
            </a:r>
            <a:endParaRPr lang="en-GB" sz="1200" dirty="0">
              <a:effectLst/>
              <a:latin typeface="Times New Roman" panose="02020603050405020304" pitchFamily="18" charset="0"/>
              <a:ea typeface="Times New Roman" panose="02020603050405020304" pitchFamily="18" charset="0"/>
            </a:endParaRPr>
          </a:p>
          <a:p>
            <a:pPr marR="333375" indent="-228600" eaLnBrk="0" hangingPunct="0">
              <a:lnSpc>
                <a:spcPct val="130000"/>
              </a:lnSpc>
              <a:spcBef>
                <a:spcPts val="63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Ask your child to read the sounds and words before he or she reads the</a:t>
            </a:r>
            <a:r>
              <a:rPr lang="en-US" sz="1000" spc="5" dirty="0">
                <a:solidFill>
                  <a:srgbClr val="231F20"/>
                </a:solidFill>
                <a:effectLst/>
                <a:latin typeface="Arial" panose="020B0604020202020204" pitchFamily="34" charset="0"/>
                <a:ea typeface="Times New Roman" panose="02020603050405020304" pitchFamily="18" charset="0"/>
              </a:rPr>
              <a:t> </a:t>
            </a:r>
            <a:r>
              <a:rPr lang="en-US" sz="1000" spc="-15" dirty="0">
                <a:solidFill>
                  <a:srgbClr val="231F20"/>
                </a:solidFill>
                <a:effectLst/>
                <a:latin typeface="Arial" panose="020B0604020202020204" pitchFamily="34" charset="0"/>
                <a:ea typeface="Times New Roman" panose="02020603050405020304" pitchFamily="18" charset="0"/>
              </a:rPr>
              <a:t>story.</a:t>
            </a:r>
            <a:endParaRPr lang="en-GB" sz="1200" dirty="0">
              <a:effectLst/>
              <a:latin typeface="Times New Roman" panose="02020603050405020304" pitchFamily="18" charset="0"/>
              <a:ea typeface="Times New Roman" panose="02020603050405020304" pitchFamily="18" charset="0"/>
            </a:endParaRPr>
          </a:p>
          <a:p>
            <a:pPr indent="-228600" eaLnBrk="0" hangingPunct="0">
              <a:spcBef>
                <a:spcPts val="295"/>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When your child reads the </a:t>
            </a:r>
            <a:r>
              <a:rPr lang="en-US" sz="1000" spc="-15" dirty="0">
                <a:solidFill>
                  <a:srgbClr val="231F20"/>
                </a:solidFill>
                <a:effectLst/>
                <a:latin typeface="Arial" panose="020B0604020202020204" pitchFamily="34" charset="0"/>
                <a:ea typeface="Times New Roman" panose="02020603050405020304" pitchFamily="18" charset="0"/>
              </a:rPr>
              <a:t>story, </a:t>
            </a:r>
            <a:r>
              <a:rPr lang="en-US" sz="1000" dirty="0">
                <a:solidFill>
                  <a:srgbClr val="231F20"/>
                </a:solidFill>
                <a:effectLst/>
                <a:latin typeface="Arial" panose="020B0604020202020204" pitchFamily="34" charset="0"/>
                <a:ea typeface="Times New Roman" panose="02020603050405020304" pitchFamily="18" charset="0"/>
              </a:rPr>
              <a:t>ask him or her to sound</a:t>
            </a:r>
            <a:r>
              <a:rPr lang="en-US" sz="1000" spc="-5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out</a:t>
            </a:r>
            <a:endParaRPr lang="en-GB" sz="1200" dirty="0">
              <a:effectLst/>
              <a:latin typeface="Times New Roman" panose="02020603050405020304" pitchFamily="18" charset="0"/>
              <a:ea typeface="Times New Roman" panose="02020603050405020304" pitchFamily="18" charset="0"/>
            </a:endParaRPr>
          </a:p>
          <a:p>
            <a:pPr marL="279400" marR="95885" indent="-228600" eaLnBrk="0" hangingPunct="0">
              <a:lnSpc>
                <a:spcPct val="130000"/>
              </a:lnSpc>
              <a:spcBef>
                <a:spcPts val="35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the</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words</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that</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he</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or</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she</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can’t</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read</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automatically.</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Don’t</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allow</a:t>
            </a:r>
            <a:r>
              <a:rPr lang="en-US" sz="1000" spc="-2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your child to struggle too much. Praise your child when he</a:t>
            </a:r>
            <a:r>
              <a:rPr lang="en-US" sz="1000" spc="-6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or</a:t>
            </a:r>
            <a:endParaRPr lang="en-GB" sz="1000" dirty="0">
              <a:effectLst/>
              <a:latin typeface="Arial" panose="020B0604020202020204" pitchFamily="34" charset="0"/>
              <a:ea typeface="Times New Roman" panose="02020603050405020304" pitchFamily="18" charset="0"/>
            </a:endParaRPr>
          </a:p>
          <a:p>
            <a:pPr marL="279400" eaLnBrk="0" hangingPunct="0">
              <a:spcBef>
                <a:spcPts val="15"/>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she</a:t>
            </a:r>
            <a:r>
              <a:rPr lang="en-US" sz="1000" spc="-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succeeds.</a:t>
            </a:r>
            <a:endParaRPr lang="en-GB" sz="1000" dirty="0">
              <a:effectLst/>
              <a:latin typeface="Arial" panose="020B0604020202020204" pitchFamily="34" charset="0"/>
              <a:ea typeface="Times New Roman" panose="02020603050405020304" pitchFamily="18" charset="0"/>
            </a:endParaRPr>
          </a:p>
          <a:p>
            <a:pPr marR="474345" indent="-228600" eaLnBrk="0" hangingPunct="0">
              <a:lnSpc>
                <a:spcPct val="130000"/>
              </a:lnSpc>
              <a:spcBef>
                <a:spcPts val="63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Read back each sentence or page to keep the plot moving. </a:t>
            </a:r>
            <a:r>
              <a:rPr lang="en-US" sz="1000" spc="-25" dirty="0">
                <a:solidFill>
                  <a:srgbClr val="231F20"/>
                </a:solidFill>
                <a:effectLst/>
                <a:latin typeface="Arial" panose="020B0604020202020204" pitchFamily="34" charset="0"/>
                <a:ea typeface="Times New Roman" panose="02020603050405020304" pitchFamily="18" charset="0"/>
              </a:rPr>
              <a:t>(Your </a:t>
            </a:r>
            <a:r>
              <a:rPr lang="en-US" sz="1000" dirty="0">
                <a:solidFill>
                  <a:srgbClr val="231F20"/>
                </a:solidFill>
                <a:effectLst/>
                <a:latin typeface="Arial" panose="020B0604020202020204" pitchFamily="34" charset="0"/>
                <a:ea typeface="Times New Roman" panose="02020603050405020304" pitchFamily="18" charset="0"/>
              </a:rPr>
              <a:t>child’s energy is going into reading the words</a:t>
            </a:r>
            <a:r>
              <a:rPr lang="en-US" sz="1000" spc="-8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not the</a:t>
            </a:r>
            <a:r>
              <a:rPr lang="en-US" sz="1000" spc="25" dirty="0">
                <a:solidFill>
                  <a:srgbClr val="231F20"/>
                </a:solidFill>
                <a:effectLst/>
                <a:latin typeface="Arial" panose="020B0604020202020204" pitchFamily="34" charset="0"/>
                <a:ea typeface="Times New Roman" panose="02020603050405020304" pitchFamily="18" charset="0"/>
              </a:rPr>
              <a:t> </a:t>
            </a:r>
            <a:r>
              <a:rPr lang="en-US" sz="1000" spc="-15" dirty="0">
                <a:solidFill>
                  <a:srgbClr val="231F20"/>
                </a:solidFill>
                <a:effectLst/>
                <a:latin typeface="Arial" panose="020B0604020202020204" pitchFamily="34" charset="0"/>
                <a:ea typeface="Times New Roman" panose="02020603050405020304" pitchFamily="18" charset="0"/>
              </a:rPr>
              <a:t>story.)</a:t>
            </a:r>
            <a:endParaRPr lang="en-GB" sz="1200" dirty="0">
              <a:effectLst/>
              <a:latin typeface="Times New Roman" panose="02020603050405020304" pitchFamily="18" charset="0"/>
              <a:ea typeface="Times New Roman" panose="02020603050405020304" pitchFamily="18" charset="0"/>
            </a:endParaRPr>
          </a:p>
          <a:p>
            <a:pPr indent="-228600" eaLnBrk="0" hangingPunct="0">
              <a:spcBef>
                <a:spcPts val="54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Do not ask your child to guess the word by using the</a:t>
            </a:r>
            <a:r>
              <a:rPr lang="en-US" sz="1000" spc="-140"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pictures.</a:t>
            </a:r>
            <a:endParaRPr lang="en-GB" sz="1200" dirty="0">
              <a:effectLst/>
              <a:latin typeface="Times New Roman" panose="02020603050405020304" pitchFamily="18" charset="0"/>
              <a:ea typeface="Times New Roman" panose="02020603050405020304" pitchFamily="18" charset="0"/>
            </a:endParaRPr>
          </a:p>
          <a:p>
            <a:pPr indent="-228600" eaLnBrk="0" hangingPunct="0">
              <a:spcBef>
                <a:spcPts val="610"/>
              </a:spcBef>
              <a:spcAft>
                <a:spcPts val="0"/>
              </a:spcAft>
            </a:pPr>
            <a:r>
              <a:rPr lang="en-US" sz="1000" dirty="0">
                <a:solidFill>
                  <a:srgbClr val="231F20"/>
                </a:solidFill>
                <a:effectLst/>
                <a:latin typeface="Arial" panose="020B0604020202020204" pitchFamily="34" charset="0"/>
                <a:ea typeface="Times New Roman" panose="02020603050405020304" pitchFamily="18" charset="0"/>
              </a:rPr>
              <a:t>Do it all with patience and</a:t>
            </a:r>
            <a:r>
              <a:rPr lang="en-US" sz="1000" spc="-105" dirty="0">
                <a:solidFill>
                  <a:srgbClr val="231F20"/>
                </a:solidFill>
                <a:effectLst/>
                <a:latin typeface="Arial" panose="020B0604020202020204" pitchFamily="34" charset="0"/>
                <a:ea typeface="Times New Roman" panose="02020603050405020304" pitchFamily="18" charset="0"/>
              </a:rPr>
              <a:t> </a:t>
            </a:r>
            <a:r>
              <a:rPr lang="en-US" sz="1000" dirty="0">
                <a:solidFill>
                  <a:srgbClr val="231F20"/>
                </a:solidFill>
                <a:effectLst/>
                <a:latin typeface="Arial" panose="020B0604020202020204" pitchFamily="34" charset="0"/>
                <a:ea typeface="Times New Roman" panose="02020603050405020304" pitchFamily="18" charset="0"/>
              </a:rPr>
              <a:t>love!</a:t>
            </a:r>
            <a:endParaRPr lang="en-GB" sz="1200" dirty="0">
              <a:effectLst/>
              <a:latin typeface="Times New Roman" panose="02020603050405020304" pitchFamily="18" charset="0"/>
              <a:ea typeface="Times New Roman" panose="02020603050405020304" pitchFamily="18" charset="0"/>
            </a:endParaRPr>
          </a:p>
        </p:txBody>
      </p:sp>
      <p:sp>
        <p:nvSpPr>
          <p:cNvPr id="13" name="Rectangle 1"/>
          <p:cNvSpPr>
            <a:spLocks noChangeArrowheads="1"/>
          </p:cNvSpPr>
          <p:nvPr/>
        </p:nvSpPr>
        <p:spPr bwMode="auto">
          <a:xfrm>
            <a:off x="4728519" y="3181796"/>
            <a:ext cx="27761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b="1" dirty="0" smtClean="0">
                <a:solidFill>
                  <a:srgbClr val="111111"/>
                </a:solidFill>
                <a:latin typeface="Times New Roman" panose="02020603050405020304" pitchFamily="18" charset="0"/>
                <a:cs typeface="Times New Roman" panose="02020603050405020304" pitchFamily="18" charset="0"/>
              </a:rPr>
              <a:t>Tips for when you’re reading with your child.</a:t>
            </a:r>
            <a:endParaRPr lang="en-US" altLang="en-US" sz="1400" dirty="0" smtClean="0">
              <a:solidFill>
                <a:srgbClr val="111111"/>
              </a:solidFill>
              <a:latin typeface="Times New Roman" panose="02020603050405020304" pitchFamily="18" charset="0"/>
              <a:cs typeface="Times New Roman" panose="02020603050405020304" pitchFamily="18" charset="0"/>
            </a:endParaRPr>
          </a:p>
        </p:txBody>
      </p:sp>
      <p:cxnSp>
        <p:nvCxnSpPr>
          <p:cNvPr id="10" name="Curved Connector 9"/>
          <p:cNvCxnSpPr/>
          <p:nvPr/>
        </p:nvCxnSpPr>
        <p:spPr>
          <a:xfrm rot="10800000">
            <a:off x="4263083" y="2650990"/>
            <a:ext cx="679621" cy="476172"/>
          </a:xfrm>
          <a:prstGeom prst="curvedConnector3">
            <a:avLst>
              <a:gd name="adj1" fmla="val 2090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78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560" y="778665"/>
            <a:ext cx="11187957" cy="1754326"/>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We will now be happy to answer any questions that you may have.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8194" name="Picture 2" descr="Questions To Ask For Success | IT Support Georgetown, T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251" y="3123883"/>
            <a:ext cx="6398209" cy="373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44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76273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Things to consider…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206828" y="1317171"/>
            <a:ext cx="7696201" cy="5632311"/>
          </a:xfrm>
          <a:prstGeom prst="rect">
            <a:avLst/>
          </a:prstGeom>
          <a:noFill/>
        </p:spPr>
        <p:txBody>
          <a:bodyPr wrap="square" rtlCol="0">
            <a:spAutoFit/>
          </a:bodyPr>
          <a:lstStyle/>
          <a:p>
            <a:r>
              <a:rPr lang="en-GB" sz="3600" dirty="0" smtClean="0"/>
              <a:t>The English language has: </a:t>
            </a:r>
          </a:p>
          <a:p>
            <a:endParaRPr lang="en-GB" sz="3600" dirty="0"/>
          </a:p>
          <a:p>
            <a:pPr marL="285750" indent="-285750">
              <a:buFont typeface="Arial" panose="020B0604020202020204" pitchFamily="34" charset="0"/>
              <a:buChar char="•"/>
            </a:pPr>
            <a:r>
              <a:rPr lang="en-GB" sz="3600" dirty="0" smtClean="0"/>
              <a:t>26 letters </a:t>
            </a:r>
          </a:p>
          <a:p>
            <a:pPr marL="285750" indent="-285750">
              <a:buFont typeface="Arial" panose="020B0604020202020204" pitchFamily="34" charset="0"/>
              <a:buChar char="•"/>
            </a:pPr>
            <a:r>
              <a:rPr lang="en-GB" sz="3600" dirty="0" smtClean="0"/>
              <a:t>44 sounds </a:t>
            </a:r>
          </a:p>
          <a:p>
            <a:pPr marL="285750" indent="-285750">
              <a:buFont typeface="Arial" panose="020B0604020202020204" pitchFamily="34" charset="0"/>
              <a:buChar char="•"/>
            </a:pPr>
            <a:r>
              <a:rPr lang="en-GB" sz="3600" dirty="0" smtClean="0"/>
              <a:t>Over 100 ways to spell those sounds</a:t>
            </a:r>
          </a:p>
          <a:p>
            <a:pPr marL="285750" indent="-285750">
              <a:buFont typeface="Arial" panose="020B0604020202020204" pitchFamily="34" charset="0"/>
              <a:buChar char="•"/>
            </a:pPr>
            <a:r>
              <a:rPr lang="en-GB" sz="3600" dirty="0" smtClean="0"/>
              <a:t>English is regarded as one of the hardest languages to learn.</a:t>
            </a:r>
          </a:p>
          <a:p>
            <a:endParaRPr lang="en-GB" sz="3600" dirty="0" smtClean="0"/>
          </a:p>
          <a:p>
            <a:r>
              <a:rPr lang="en-GB" sz="3600" b="1" dirty="0" smtClean="0"/>
              <a:t>We use phonics to help with our ability to recognise and read sounds. </a:t>
            </a:r>
            <a:endParaRPr lang="en-GB" sz="3600" b="1" dirty="0"/>
          </a:p>
        </p:txBody>
      </p:sp>
      <p:pic>
        <p:nvPicPr>
          <p:cNvPr id="2052" name="Picture 4" descr="HC1674353 - Natural Felt Alphabet Set | Findel Internati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3371" y="3679371"/>
            <a:ext cx="3178629" cy="31786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Tree>
    <p:extLst>
      <p:ext uri="{BB962C8B-B14F-4D97-AF65-F5344CB8AC3E}">
        <p14:creationId xmlns:p14="http://schemas.microsoft.com/office/powerpoint/2010/main" val="111640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45" y="76201"/>
            <a:ext cx="511710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What is Phonics?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48645" y="1249903"/>
            <a:ext cx="8966884" cy="6740307"/>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latin typeface="Times New Roman" panose="02020603050405020304" pitchFamily="18" charset="0"/>
                <a:ea typeface="Times New Roman" panose="02020603050405020304" pitchFamily="18" charset="0"/>
              </a:rPr>
              <a:t>Phonics is a method of teaching children how to read. </a:t>
            </a:r>
            <a:r>
              <a:rPr lang="en-GB" sz="2400" dirty="0" smtClean="0">
                <a:latin typeface="Times New Roman" panose="02020603050405020304" pitchFamily="18" charset="0"/>
                <a:ea typeface="Times New Roman" panose="02020603050405020304" pitchFamily="18" charset="0"/>
              </a:rPr>
              <a:t>Through phonics, your child will develop awareness of the sounds in words and the corresponding letters used to represent those sounds (this is called phonetic awareness).</a:t>
            </a:r>
          </a:p>
          <a:p>
            <a:pPr>
              <a:spcAft>
                <a:spcPts val="0"/>
              </a:spcAft>
            </a:pPr>
            <a:endParaRPr lang="en-GB" sz="2400" dirty="0" smtClean="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Phonics is currently the main way in which children in British primary schools are taught to read from their earliest years.</a:t>
            </a:r>
          </a:p>
          <a:p>
            <a:pPr>
              <a:spcAft>
                <a:spcPts val="0"/>
              </a:spcAft>
            </a:pPr>
            <a:endParaRPr lang="en-GB" sz="2400" dirty="0" smtClean="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Phonics is a key part of your child’s Y1 journey and is a focal point in the Y1 curriculum. </a:t>
            </a:r>
            <a:r>
              <a:rPr lang="en-GB" sz="2400" b="1" dirty="0" smtClean="0">
                <a:latin typeface="Times New Roman" panose="02020603050405020304" pitchFamily="18" charset="0"/>
                <a:ea typeface="Times New Roman" panose="02020603050405020304" pitchFamily="18" charset="0"/>
              </a:rPr>
              <a:t>Children will sit a statutory phonics check in Summer of Y1. </a:t>
            </a:r>
          </a:p>
          <a:p>
            <a:pPr marL="285750"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Children will also be taught other skills, such as whole word recognition (common exception words), book skills, and a general love of reading and stories.</a:t>
            </a: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endParaRPr lang="en-GB" dirty="0" smtClean="0">
              <a:latin typeface="Times New Roman" panose="02020603050405020304" pitchFamily="18" charset="0"/>
              <a:ea typeface="Times New Roman" panose="02020603050405020304" pitchFamily="18" charset="0"/>
            </a:endParaRP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endParaRPr lang="en-GB" dirty="0" smtClean="0">
              <a:latin typeface="Times New Roman" panose="02020603050405020304" pitchFamily="18" charset="0"/>
              <a:ea typeface="Times New Roman" panose="02020603050405020304" pitchFamily="18" charset="0"/>
            </a:endParaRPr>
          </a:p>
        </p:txBody>
      </p:sp>
      <p:pic>
        <p:nvPicPr>
          <p:cNvPr id="3074" name="Picture 2" descr="Read Write Inc. Phonics: Desktop Speed Sounds Chart Pack of 10 : Archbold,  Tim, Miskin, Ruth: Amazon.co.uk: Book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6" t="15518" r="2952" b="5760"/>
          <a:stretch/>
        </p:blipFill>
        <p:spPr bwMode="auto">
          <a:xfrm>
            <a:off x="9115529" y="3222170"/>
            <a:ext cx="3076471" cy="3635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Tree>
    <p:extLst>
      <p:ext uri="{BB962C8B-B14F-4D97-AF65-F5344CB8AC3E}">
        <p14:creationId xmlns:p14="http://schemas.microsoft.com/office/powerpoint/2010/main" val="5692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5" name="Rectangle 4"/>
          <p:cNvSpPr/>
          <p:nvPr/>
        </p:nvSpPr>
        <p:spPr>
          <a:xfrm>
            <a:off x="0" y="87086"/>
            <a:ext cx="7294305"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Why do we use phonics?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0" y="1132114"/>
            <a:ext cx="9535886" cy="6463308"/>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Phonics, taught in a structured way, is generally accepted to be the most effective way to teach sound recognition and reading.</a:t>
            </a:r>
          </a:p>
          <a:p>
            <a:pPr marL="285750"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Through the learning and recognition of sounds in words, children also generally improve their writing and spelling skills. </a:t>
            </a:r>
          </a:p>
          <a:p>
            <a:pPr marL="285750"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Phonics also increases the children’s confidence, accuracy and fluency of reading. </a:t>
            </a:r>
          </a:p>
          <a:p>
            <a:pPr marL="285750"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Each school has the choice of what phonics programme they wish to use out of a DfE validated list. Although all programmes have the same objective (to teach children to read), the delivery of each differ significantly.  </a:t>
            </a:r>
          </a:p>
          <a:p>
            <a:pPr marL="285750" indent="-285750">
              <a:spcAft>
                <a:spcPts val="0"/>
              </a:spcAft>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sz="2400" dirty="0" smtClean="0">
                <a:latin typeface="Times New Roman" panose="02020603050405020304" pitchFamily="18" charset="0"/>
                <a:ea typeface="Times New Roman" panose="02020603050405020304" pitchFamily="18" charset="0"/>
              </a:rPr>
              <a:t>At Springwell Park Primary, we follow </a:t>
            </a:r>
            <a:r>
              <a:rPr lang="en-GB" sz="2400" b="1" dirty="0" smtClean="0">
                <a:latin typeface="Times New Roman" panose="02020603050405020304" pitchFamily="18" charset="0"/>
                <a:ea typeface="Times New Roman" panose="02020603050405020304" pitchFamily="18" charset="0"/>
              </a:rPr>
              <a:t>Read Write Inc (RWI).</a:t>
            </a:r>
            <a:endParaRPr lang="en-GB" b="1" dirty="0">
              <a:latin typeface="Times New Roman" panose="02020603050405020304" pitchFamily="18" charset="0"/>
              <a:ea typeface="Times New Roman" panose="02020603050405020304" pitchFamily="18" charset="0"/>
            </a:endParaRPr>
          </a:p>
          <a:p>
            <a:pPr>
              <a:spcAft>
                <a:spcPts val="0"/>
              </a:spcAft>
            </a:pPr>
            <a:endParaRPr lang="en-GB" dirty="0" smtClean="0">
              <a:latin typeface="Times New Roman" panose="02020603050405020304" pitchFamily="18" charset="0"/>
              <a:ea typeface="Times New Roman" panose="02020603050405020304" pitchFamily="18" charset="0"/>
            </a:endParaRPr>
          </a:p>
          <a:p>
            <a:pPr>
              <a:spcAft>
                <a:spcPts val="0"/>
              </a:spcAft>
            </a:pPr>
            <a:endParaRPr lang="en-GB" dirty="0">
              <a:latin typeface="Times New Roman" panose="02020603050405020304" pitchFamily="18" charset="0"/>
              <a:ea typeface="Times New Roman" panose="02020603050405020304" pitchFamily="18" charset="0"/>
            </a:endParaRPr>
          </a:p>
          <a:p>
            <a:pPr>
              <a:spcAft>
                <a:spcPts val="0"/>
              </a:spcAft>
            </a:pPr>
            <a:endParaRPr lang="en-GB" dirty="0" smtClean="0">
              <a:latin typeface="Times New Roman" panose="02020603050405020304" pitchFamily="18" charset="0"/>
              <a:ea typeface="Times New Roman" panose="02020603050405020304" pitchFamily="18" charset="0"/>
            </a:endParaRPr>
          </a:p>
        </p:txBody>
      </p:sp>
      <p:pic>
        <p:nvPicPr>
          <p:cNvPr id="9" name="Picture 2" descr="education: A comparison between the Arabic Alphabet vowel and characters  English vow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372" y="4539344"/>
            <a:ext cx="2670628" cy="231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7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5" name="Rectangle 4"/>
          <p:cNvSpPr/>
          <p:nvPr/>
        </p:nvSpPr>
        <p:spPr>
          <a:xfrm>
            <a:off x="0" y="0"/>
            <a:ext cx="83059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The Phonics Screening Check</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141514" y="1132114"/>
            <a:ext cx="9492343" cy="1200329"/>
          </a:xfrm>
          <a:prstGeom prst="rect">
            <a:avLst/>
          </a:prstGeom>
          <a:noFill/>
        </p:spPr>
        <p:txBody>
          <a:bodyPr wrap="square" rtlCol="0">
            <a:spAutoFit/>
          </a:bodyPr>
          <a:lstStyle/>
          <a:p>
            <a:r>
              <a:rPr lang="en-GB" b="1" dirty="0" smtClean="0"/>
              <a:t>What is the phonics screening check?</a:t>
            </a:r>
          </a:p>
          <a:p>
            <a:r>
              <a:rPr lang="en-GB" dirty="0" smtClean="0"/>
              <a:t>The phonics screening check is a statutory test that all Y1 children sit in the Summer term of Y1. The check is designed to assess if the child has reached the age appropriate standard of decoding for a Y1 child.</a:t>
            </a:r>
            <a:endParaRPr lang="en-GB" dirty="0"/>
          </a:p>
        </p:txBody>
      </p:sp>
      <p:sp>
        <p:nvSpPr>
          <p:cNvPr id="7" name="TextBox 6"/>
          <p:cNvSpPr txBox="1"/>
          <p:nvPr/>
        </p:nvSpPr>
        <p:spPr>
          <a:xfrm>
            <a:off x="141513" y="2541227"/>
            <a:ext cx="9492343" cy="1200329"/>
          </a:xfrm>
          <a:prstGeom prst="rect">
            <a:avLst/>
          </a:prstGeom>
          <a:noFill/>
        </p:spPr>
        <p:txBody>
          <a:bodyPr wrap="square" rtlCol="0">
            <a:spAutoFit/>
          </a:bodyPr>
          <a:lstStyle/>
          <a:p>
            <a:r>
              <a:rPr lang="en-GB" b="1" dirty="0" smtClean="0"/>
              <a:t>How is the check administered? </a:t>
            </a:r>
          </a:p>
          <a:p>
            <a:r>
              <a:rPr lang="en-GB" dirty="0" smtClean="0"/>
              <a:t>The check is administered on a 1:1 basis with the child and a teacher. It usually takes up to 10 minutes for the child to complete the check, however, there is no time limit and children can take as long as they need. </a:t>
            </a:r>
            <a:endParaRPr lang="en-GB" dirty="0"/>
          </a:p>
        </p:txBody>
      </p:sp>
      <p:sp>
        <p:nvSpPr>
          <p:cNvPr id="8" name="TextBox 7"/>
          <p:cNvSpPr txBox="1"/>
          <p:nvPr/>
        </p:nvSpPr>
        <p:spPr>
          <a:xfrm>
            <a:off x="141512" y="4032570"/>
            <a:ext cx="9492343" cy="2031325"/>
          </a:xfrm>
          <a:prstGeom prst="rect">
            <a:avLst/>
          </a:prstGeom>
          <a:noFill/>
        </p:spPr>
        <p:txBody>
          <a:bodyPr wrap="square" rtlCol="0">
            <a:spAutoFit/>
          </a:bodyPr>
          <a:lstStyle/>
          <a:p>
            <a:r>
              <a:rPr lang="en-GB" b="1" dirty="0" smtClean="0"/>
              <a:t>What does the check consist of?</a:t>
            </a:r>
          </a:p>
          <a:p>
            <a:r>
              <a:rPr lang="en-GB" dirty="0" smtClean="0"/>
              <a:t>The check consists of 40 words (20 of which are real words and 20 of which are ‘alien’ words). The alien words are presented to the children with a small illustration of an alien on – this signifies to the child that it is a nonsense word. </a:t>
            </a:r>
          </a:p>
          <a:p>
            <a:endParaRPr lang="en-GB" dirty="0"/>
          </a:p>
          <a:p>
            <a:r>
              <a:rPr lang="en-GB" dirty="0" smtClean="0"/>
              <a:t>The words are presented to the children in the form of a booklet, with 4 large words per page. The words gradually get more difficult</a:t>
            </a:r>
            <a:endParaRPr lang="en-GB" dirty="0"/>
          </a:p>
        </p:txBody>
      </p:sp>
      <p:pic>
        <p:nvPicPr>
          <p:cNvPr id="5122" name="Picture 2" descr="You say potato… a reflection on the Phonics Screening Check 2018 | Herts  for Lear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1741" y="3510056"/>
            <a:ext cx="2690259" cy="193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07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5" name="Rectangle 4"/>
          <p:cNvSpPr/>
          <p:nvPr/>
        </p:nvSpPr>
        <p:spPr>
          <a:xfrm>
            <a:off x="0" y="0"/>
            <a:ext cx="3104055"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Why RWI?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141513" y="1132114"/>
            <a:ext cx="9492343" cy="923330"/>
          </a:xfrm>
          <a:prstGeom prst="rect">
            <a:avLst/>
          </a:prstGeom>
        </p:spPr>
        <p:txBody>
          <a:bodyPr wrap="square">
            <a:spAutoFit/>
          </a:bodyPr>
          <a:lstStyle/>
          <a:p>
            <a:r>
              <a:rPr lang="en-GB" dirty="0" smtClean="0"/>
              <a:t>Used in over 5,000 UK Primary schools, Read Write Inc. Phonics is a DfE validated Systematic Synthetic Phonics programme with a whole school approach to teaching early reading, designed to ensure progress for every child, in every primary school.</a:t>
            </a:r>
            <a:endParaRPr lang="en-GB" dirty="0"/>
          </a:p>
        </p:txBody>
      </p:sp>
      <p:pic>
        <p:nvPicPr>
          <p:cNvPr id="16" name="Picture 15"/>
          <p:cNvPicPr>
            <a:picLocks noChangeAspect="1"/>
          </p:cNvPicPr>
          <p:nvPr/>
        </p:nvPicPr>
        <p:blipFill rotWithShape="1">
          <a:blip r:embed="rId3"/>
          <a:srcRect l="885" t="3089" r="711" b="3147"/>
          <a:stretch/>
        </p:blipFill>
        <p:spPr>
          <a:xfrm>
            <a:off x="172994" y="2438400"/>
            <a:ext cx="3819335" cy="1451561"/>
          </a:xfrm>
          <a:prstGeom prst="rect">
            <a:avLst/>
          </a:prstGeom>
        </p:spPr>
      </p:pic>
      <p:pic>
        <p:nvPicPr>
          <p:cNvPr id="18" name="Picture 17"/>
          <p:cNvPicPr>
            <a:picLocks noChangeAspect="1"/>
          </p:cNvPicPr>
          <p:nvPr/>
        </p:nvPicPr>
        <p:blipFill rotWithShape="1">
          <a:blip r:embed="rId4"/>
          <a:srcRect l="135" t="2160" r="1729" b="1411"/>
          <a:stretch/>
        </p:blipFill>
        <p:spPr>
          <a:xfrm>
            <a:off x="4154190" y="2431727"/>
            <a:ext cx="3853678" cy="1458234"/>
          </a:xfrm>
          <a:prstGeom prst="rect">
            <a:avLst/>
          </a:prstGeom>
        </p:spPr>
      </p:pic>
      <p:pic>
        <p:nvPicPr>
          <p:cNvPr id="3" name="Picture 2"/>
          <p:cNvPicPr>
            <a:picLocks noChangeAspect="1"/>
          </p:cNvPicPr>
          <p:nvPr/>
        </p:nvPicPr>
        <p:blipFill rotWithShape="1">
          <a:blip r:embed="rId5"/>
          <a:srcRect l="616" t="3130" r="1666" b="2903"/>
          <a:stretch/>
        </p:blipFill>
        <p:spPr>
          <a:xfrm>
            <a:off x="8173551" y="2439543"/>
            <a:ext cx="3853678" cy="1450418"/>
          </a:xfrm>
          <a:prstGeom prst="rect">
            <a:avLst/>
          </a:prstGeom>
        </p:spPr>
      </p:pic>
      <p:sp>
        <p:nvSpPr>
          <p:cNvPr id="12" name="TextBox 11"/>
          <p:cNvSpPr txBox="1"/>
          <p:nvPr/>
        </p:nvSpPr>
        <p:spPr>
          <a:xfrm>
            <a:off x="141512" y="2038789"/>
            <a:ext cx="9492343" cy="369332"/>
          </a:xfrm>
          <a:prstGeom prst="rect">
            <a:avLst/>
          </a:prstGeom>
          <a:noFill/>
        </p:spPr>
        <p:txBody>
          <a:bodyPr wrap="square" rtlCol="0">
            <a:spAutoFit/>
          </a:bodyPr>
          <a:lstStyle/>
          <a:p>
            <a:r>
              <a:rPr lang="en-GB" b="1" dirty="0" smtClean="0"/>
              <a:t>The benefits:</a:t>
            </a:r>
            <a:endParaRPr lang="en-GB" b="1" dirty="0" smtClean="0"/>
          </a:p>
        </p:txBody>
      </p:sp>
      <p:sp>
        <p:nvSpPr>
          <p:cNvPr id="9" name="Rectangle 8"/>
          <p:cNvSpPr/>
          <p:nvPr/>
        </p:nvSpPr>
        <p:spPr>
          <a:xfrm>
            <a:off x="138652" y="4224805"/>
            <a:ext cx="8318747" cy="2246769"/>
          </a:xfrm>
          <a:prstGeom prst="rect">
            <a:avLst/>
          </a:prstGeom>
        </p:spPr>
        <p:txBody>
          <a:bodyPr wrap="square">
            <a:spAutoFit/>
          </a:bodyPr>
          <a:lstStyle/>
          <a:p>
            <a:r>
              <a:rPr lang="en-GB" sz="1400" b="1" dirty="0"/>
              <a:t>When using RWI to read the children will</a:t>
            </a:r>
            <a:r>
              <a:rPr lang="en-GB" sz="1400" b="1" dirty="0" smtClean="0"/>
              <a:t>: </a:t>
            </a:r>
          </a:p>
          <a:p>
            <a:endParaRPr lang="en-GB" sz="1400" dirty="0" smtClean="0"/>
          </a:p>
          <a:p>
            <a:pPr marL="285750" indent="-285750">
              <a:buFont typeface="Arial" panose="020B0604020202020204" pitchFamily="34" charset="0"/>
              <a:buChar char="•"/>
            </a:pPr>
            <a:r>
              <a:rPr lang="en-GB" sz="1600" dirty="0" smtClean="0"/>
              <a:t>Learn </a:t>
            </a:r>
            <a:r>
              <a:rPr lang="en-GB" sz="1600" dirty="0"/>
              <a:t>to read effortlessly so that they can put all their energy into understanding what they read. </a:t>
            </a:r>
            <a:endParaRPr lang="en-GB" sz="1600" dirty="0" smtClean="0"/>
          </a:p>
          <a:p>
            <a:pPr marL="285750" indent="-285750">
              <a:buFont typeface="Arial" panose="020B0604020202020204" pitchFamily="34" charset="0"/>
              <a:buChar char="•"/>
            </a:pPr>
            <a:r>
              <a:rPr lang="en-GB" sz="1600" dirty="0" smtClean="0"/>
              <a:t>Learn </a:t>
            </a:r>
            <a:r>
              <a:rPr lang="en-GB" sz="1600" dirty="0"/>
              <a:t>44 sounds and the corresponding letter/letter groups using simple picture prompts. </a:t>
            </a:r>
            <a:endParaRPr lang="en-GB" sz="1600" dirty="0" smtClean="0"/>
          </a:p>
          <a:p>
            <a:pPr marL="285750" indent="-285750">
              <a:buFont typeface="Arial" panose="020B0604020202020204" pitchFamily="34" charset="0"/>
              <a:buChar char="•"/>
            </a:pPr>
            <a:r>
              <a:rPr lang="en-GB" sz="1600" dirty="0" smtClean="0"/>
              <a:t>Learn </a:t>
            </a:r>
            <a:r>
              <a:rPr lang="en-GB" sz="1600" dirty="0"/>
              <a:t>to read words using Fred </a:t>
            </a:r>
            <a:r>
              <a:rPr lang="en-GB" sz="1600" dirty="0" smtClean="0"/>
              <a:t>Talk. </a:t>
            </a:r>
          </a:p>
          <a:p>
            <a:pPr marL="285750" indent="-285750">
              <a:buFont typeface="Arial" panose="020B0604020202020204" pitchFamily="34" charset="0"/>
              <a:buChar char="•"/>
            </a:pPr>
            <a:r>
              <a:rPr lang="en-GB" sz="1600" dirty="0" smtClean="0"/>
              <a:t>Learn </a:t>
            </a:r>
            <a:r>
              <a:rPr lang="en-GB" sz="1600" dirty="0"/>
              <a:t>to read words by blending the sounds </a:t>
            </a:r>
            <a:r>
              <a:rPr lang="en-GB" sz="1600" dirty="0" smtClean="0"/>
              <a:t>together.</a:t>
            </a:r>
          </a:p>
          <a:p>
            <a:pPr marL="285750" indent="-285750">
              <a:buFont typeface="Arial" panose="020B0604020202020204" pitchFamily="34" charset="0"/>
              <a:buChar char="•"/>
            </a:pPr>
            <a:r>
              <a:rPr lang="en-GB" sz="1600" dirty="0" smtClean="0"/>
              <a:t>Read </a:t>
            </a:r>
            <a:r>
              <a:rPr lang="en-GB" sz="1600" dirty="0"/>
              <a:t>lively stories featuring words they have learnt to sound out.  Show that they understand the stories by answering 'Find It' and 'Prove it' discussion </a:t>
            </a:r>
            <a:r>
              <a:rPr lang="en-GB" sz="1600" dirty="0" smtClean="0"/>
              <a:t>questions.</a:t>
            </a:r>
            <a:endParaRPr lang="en-GB" sz="1600" dirty="0"/>
          </a:p>
        </p:txBody>
      </p:sp>
    </p:spTree>
    <p:extLst>
      <p:ext uri="{BB962C8B-B14F-4D97-AF65-F5344CB8AC3E}">
        <p14:creationId xmlns:p14="http://schemas.microsoft.com/office/powerpoint/2010/main" val="243480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494" y="83890"/>
            <a:ext cx="9770198" cy="1200329"/>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How does RWI work? Wha</a:t>
            </a:r>
            <a:r>
              <a:rPr lang="en-US" sz="3600" dirty="0" smtClean="0">
                <a:ln w="0"/>
                <a:effectLst>
                  <a:outerShdw blurRad="38100" dist="19050" dir="2700000" algn="tl" rotWithShape="0">
                    <a:schemeClr val="dk1">
                      <a:alpha val="40000"/>
                    </a:schemeClr>
                  </a:outerShdw>
                </a:effectLst>
              </a:rPr>
              <a:t>t does your child’s phonics look like?</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Phonics Resources | St Joseph&amp;#39;s Catholic Primary School, War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35" y="3333047"/>
            <a:ext cx="7692951" cy="24249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0144" y="1448621"/>
            <a:ext cx="9570897" cy="1815882"/>
          </a:xfrm>
          <a:prstGeom prst="rect">
            <a:avLst/>
          </a:prstGeom>
        </p:spPr>
        <p:txBody>
          <a:bodyPr wrap="square">
            <a:spAutoFit/>
          </a:bodyPr>
          <a:lstStyle/>
          <a:p>
            <a:pPr marL="285750" indent="-285750">
              <a:buFont typeface="Arial" panose="020B0604020202020204" pitchFamily="34" charset="0"/>
              <a:buChar char="•"/>
            </a:pPr>
            <a:r>
              <a:rPr lang="en-GB" sz="1600" dirty="0" smtClean="0"/>
              <a:t>RWI is split into three sets. The children all begin with the ‘single sounds’ in Set 1 and progress through the sets as their understanding increases. </a:t>
            </a:r>
          </a:p>
          <a:p>
            <a:pPr marL="285750" indent="-285750">
              <a:buFont typeface="Arial" panose="020B0604020202020204" pitchFamily="34" charset="0"/>
              <a:buChar char="•"/>
            </a:pPr>
            <a:r>
              <a:rPr lang="en-GB" sz="1600" dirty="0" smtClean="0"/>
              <a:t>Our phonics sessions are grouped – the children will be grouped based on what understanding they have of the sounds that they have encountered.</a:t>
            </a:r>
          </a:p>
          <a:p>
            <a:pPr marL="285750" indent="-285750">
              <a:buFont typeface="Arial" panose="020B0604020202020204" pitchFamily="34" charset="0"/>
              <a:buChar char="•"/>
            </a:pPr>
            <a:r>
              <a:rPr lang="en-GB" sz="1600" dirty="0" smtClean="0"/>
              <a:t>We regularly assess the children and the children are moved accordingly to ensure that they are always appropriately challenged. </a:t>
            </a:r>
            <a:r>
              <a:rPr lang="en-GB" sz="1600" dirty="0" smtClean="0"/>
              <a:t> </a:t>
            </a:r>
          </a:p>
          <a:p>
            <a:pPr marL="285750" indent="-285750">
              <a:buFont typeface="Arial" panose="020B0604020202020204" pitchFamily="34" charset="0"/>
              <a:buChar char="•"/>
            </a:pPr>
            <a:r>
              <a:rPr lang="en-GB" sz="1600" dirty="0" smtClean="0"/>
              <a:t>Children will encounter green and red words.</a:t>
            </a:r>
            <a:endParaRPr lang="en-GB"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12" name="Rectangle 11"/>
          <p:cNvSpPr/>
          <p:nvPr/>
        </p:nvSpPr>
        <p:spPr>
          <a:xfrm>
            <a:off x="8330268" y="3738960"/>
            <a:ext cx="3707934" cy="1915909"/>
          </a:xfrm>
          <a:prstGeom prst="rect">
            <a:avLst/>
          </a:prstGeom>
        </p:spPr>
        <p:txBody>
          <a:bodyPr wrap="square">
            <a:spAutoFit/>
          </a:bodyPr>
          <a:lstStyle/>
          <a:p>
            <a:pPr lvl="0" eaLnBrk="0" fontAlgn="base" hangingPunct="0">
              <a:spcBef>
                <a:spcPct val="0"/>
              </a:spcBef>
              <a:spcAft>
                <a:spcPct val="0"/>
              </a:spcAft>
              <a:tabLst>
                <a:tab pos="1331913" algn="l"/>
              </a:tabLst>
            </a:pPr>
            <a:r>
              <a:rPr lang="en-US" altLang="en-US" dirty="0">
                <a:solidFill>
                  <a:srgbClr val="231F20"/>
                </a:solidFill>
                <a:latin typeface="Arial" panose="020B0604020202020204" pitchFamily="34" charset="0"/>
                <a:ea typeface="Times New Roman" panose="02020603050405020304" pitchFamily="18" charset="0"/>
                <a:cs typeface="Arial" panose="020B0604020202020204" pitchFamily="34" charset="0"/>
              </a:rPr>
              <a:t>Your child will learn to read in a very simple way. He or she will learn to</a:t>
            </a:r>
            <a:r>
              <a:rPr lang="en-US" altLang="en-US"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a:t>
            </a:r>
          </a:p>
          <a:p>
            <a:pPr lvl="0" eaLnBrk="0" fontAlgn="base" hangingPunct="0">
              <a:spcBef>
                <a:spcPct val="0"/>
              </a:spcBef>
              <a:spcAft>
                <a:spcPct val="0"/>
              </a:spcAft>
              <a:tabLst>
                <a:tab pos="1331913" algn="l"/>
              </a:tabLst>
            </a:pPr>
            <a:endParaRPr lang="en-GB" altLang="en-US" sz="1050" dirty="0"/>
          </a:p>
          <a:p>
            <a:pPr lvl="0" eaLnBrk="0" fontAlgn="base" hangingPunct="0">
              <a:spcBef>
                <a:spcPct val="0"/>
              </a:spcBef>
              <a:spcAft>
                <a:spcPct val="0"/>
              </a:spcAft>
              <a:buFontTx/>
              <a:buChar char="•"/>
              <a:tabLst>
                <a:tab pos="1331913" algn="l"/>
              </a:tabLst>
            </a:pPr>
            <a:r>
              <a:rPr lang="en-US" altLang="en-US" dirty="0">
                <a:solidFill>
                  <a:srgbClr val="231F20"/>
                </a:solidFill>
                <a:latin typeface="Arial" panose="020B0604020202020204" pitchFamily="34" charset="0"/>
                <a:ea typeface="Times New Roman" panose="02020603050405020304" pitchFamily="18" charset="0"/>
                <a:cs typeface="Arial" panose="020B0604020202020204" pitchFamily="34" charset="0"/>
              </a:rPr>
              <a:t>Read </a:t>
            </a:r>
            <a:r>
              <a:rPr lang="en-US" altLang="en-US" b="1" dirty="0">
                <a:solidFill>
                  <a:srgbClr val="231F20"/>
                </a:solidFill>
                <a:latin typeface="Arial" panose="020B0604020202020204" pitchFamily="34" charset="0"/>
                <a:ea typeface="Times New Roman" panose="02020603050405020304" pitchFamily="18" charset="0"/>
                <a:cs typeface="Arial" panose="020B0604020202020204" pitchFamily="34" charset="0"/>
              </a:rPr>
              <a:t>letters </a:t>
            </a:r>
            <a:r>
              <a:rPr lang="en-US" altLang="en-US" dirty="0">
                <a:solidFill>
                  <a:srgbClr val="231F20"/>
                </a:solidFill>
                <a:latin typeface="Arial" panose="020B0604020202020204" pitchFamily="34" charset="0"/>
                <a:ea typeface="Times New Roman" panose="02020603050405020304" pitchFamily="18" charset="0"/>
                <a:cs typeface="Arial" panose="020B0604020202020204" pitchFamily="34" charset="0"/>
              </a:rPr>
              <a:t>by their ‘sounds</a:t>
            </a:r>
            <a:r>
              <a:rPr lang="en-US" altLang="en-US"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tabLst>
                <a:tab pos="1331913" algn="l"/>
              </a:tabLst>
            </a:pPr>
            <a:r>
              <a:rPr lang="en-US" altLang="en-US" dirty="0">
                <a:solidFill>
                  <a:srgbClr val="231F20"/>
                </a:solidFill>
                <a:latin typeface="Arial" panose="020B0604020202020204" pitchFamily="34" charset="0"/>
                <a:cs typeface="Arial" panose="020B0604020202020204" pitchFamily="34" charset="0"/>
              </a:rPr>
              <a:t>Blend these sounds into </a:t>
            </a:r>
            <a:r>
              <a:rPr lang="en-US" altLang="en-US" b="1" dirty="0" smtClean="0">
                <a:solidFill>
                  <a:srgbClr val="231F20"/>
                </a:solidFill>
                <a:latin typeface="Arial" panose="020B0604020202020204" pitchFamily="34" charset="0"/>
                <a:cs typeface="Arial" panose="020B0604020202020204" pitchFamily="34" charset="0"/>
              </a:rPr>
              <a:t>words.</a:t>
            </a:r>
            <a:endParaRPr lang="en-US" altLang="en-US"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tabLst>
                <a:tab pos="1331913" algn="l"/>
              </a:tabLst>
            </a:pPr>
            <a:r>
              <a:rPr lang="en-US" altLang="en-US" dirty="0">
                <a:solidFill>
                  <a:srgbClr val="231F20"/>
                </a:solidFill>
                <a:latin typeface="Arial" panose="020B0604020202020204" pitchFamily="34" charset="0"/>
                <a:ea typeface="Times New Roman" panose="02020603050405020304" pitchFamily="18" charset="0"/>
                <a:cs typeface="Arial" panose="020B0604020202020204" pitchFamily="34" charset="0"/>
              </a:rPr>
              <a:t>Read the words in a </a:t>
            </a:r>
            <a:r>
              <a:rPr lang="en-US" altLang="en-US" b="1" dirty="0">
                <a:solidFill>
                  <a:srgbClr val="231F20"/>
                </a:solidFill>
                <a:latin typeface="Arial" panose="020B0604020202020204" pitchFamily="34" charset="0"/>
                <a:ea typeface="Times New Roman" panose="02020603050405020304" pitchFamily="18" charset="0"/>
                <a:cs typeface="Arial" panose="020B0604020202020204" pitchFamily="34" charset="0"/>
              </a:rPr>
              <a:t>story</a:t>
            </a:r>
            <a:r>
              <a:rPr lang="en-US" altLang="en-US" dirty="0">
                <a:solidFill>
                  <a:srgbClr val="231F20"/>
                </a:solidFill>
                <a:latin typeface="Arial" panose="020B0604020202020204" pitchFamily="34" charset="0"/>
                <a:ea typeface="Times New Roman" panose="02020603050405020304" pitchFamily="18" charset="0"/>
                <a:cs typeface="Arial" panose="020B0604020202020204" pitchFamily="34" charset="0"/>
              </a:rPr>
              <a:t>.</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42240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5" name="Rectangle 4"/>
          <p:cNvSpPr/>
          <p:nvPr/>
        </p:nvSpPr>
        <p:spPr>
          <a:xfrm>
            <a:off x="109802" y="0"/>
            <a:ext cx="4135299"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Red and green words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09802" y="1132114"/>
            <a:ext cx="6096000" cy="1169551"/>
          </a:xfrm>
          <a:prstGeom prst="rect">
            <a:avLst/>
          </a:prstGeom>
        </p:spPr>
        <p:txBody>
          <a:bodyPr>
            <a:spAutoFit/>
          </a:bodyPr>
          <a:lstStyle/>
          <a:p>
            <a:r>
              <a:rPr lang="en-GB" sz="1400" b="1" dirty="0"/>
              <a:t>Green words </a:t>
            </a:r>
            <a:endParaRPr lang="en-GB" sz="1400" b="1" dirty="0" smtClean="0"/>
          </a:p>
          <a:p>
            <a:endParaRPr lang="en-GB" sz="1400" b="1" dirty="0" smtClean="0"/>
          </a:p>
          <a:p>
            <a:r>
              <a:rPr lang="en-GB" sz="1400" dirty="0" smtClean="0"/>
              <a:t>Green </a:t>
            </a:r>
            <a:r>
              <a:rPr lang="en-GB" sz="1400" dirty="0"/>
              <a:t>words are words that your child </a:t>
            </a:r>
            <a:r>
              <a:rPr lang="en-GB" sz="1400" b="1" dirty="0"/>
              <a:t>will</a:t>
            </a:r>
            <a:r>
              <a:rPr lang="en-GB" sz="1400" dirty="0"/>
              <a:t> be able to sound out and then sound blend together, using the speed sounds they have learnt. Your child will be able to read a book </a:t>
            </a:r>
            <a:r>
              <a:rPr lang="en-GB" sz="1400" dirty="0" smtClean="0"/>
              <a:t>easier </a:t>
            </a:r>
            <a:r>
              <a:rPr lang="en-GB" sz="1400" dirty="0"/>
              <a:t>if they practice reading these words first.</a:t>
            </a:r>
          </a:p>
        </p:txBody>
      </p:sp>
      <p:sp>
        <p:nvSpPr>
          <p:cNvPr id="7" name="Rectangle 6"/>
          <p:cNvSpPr/>
          <p:nvPr/>
        </p:nvSpPr>
        <p:spPr>
          <a:xfrm>
            <a:off x="109802" y="2697395"/>
            <a:ext cx="6096000" cy="1815882"/>
          </a:xfrm>
          <a:prstGeom prst="rect">
            <a:avLst/>
          </a:prstGeom>
        </p:spPr>
        <p:txBody>
          <a:bodyPr>
            <a:spAutoFit/>
          </a:bodyPr>
          <a:lstStyle/>
          <a:p>
            <a:r>
              <a:rPr lang="en-GB" sz="1400" b="1" dirty="0"/>
              <a:t>Red words </a:t>
            </a:r>
            <a:endParaRPr lang="en-GB" sz="1400" b="1" dirty="0" smtClean="0"/>
          </a:p>
          <a:p>
            <a:endParaRPr lang="en-GB" sz="1400" b="1" dirty="0" smtClean="0"/>
          </a:p>
          <a:p>
            <a:pPr marL="285750" indent="-285750">
              <a:buFont typeface="Arial" panose="020B0604020202020204" pitchFamily="34" charset="0"/>
              <a:buChar char="•"/>
            </a:pPr>
            <a:r>
              <a:rPr lang="en-GB" sz="1400" dirty="0" smtClean="0"/>
              <a:t>Red </a:t>
            </a:r>
            <a:r>
              <a:rPr lang="en-GB" sz="1400" dirty="0"/>
              <a:t>words are those words which contain spelling patterns that </a:t>
            </a:r>
            <a:r>
              <a:rPr lang="en-GB" sz="1400" b="1" dirty="0"/>
              <a:t>cannot</a:t>
            </a:r>
            <a:r>
              <a:rPr lang="en-GB" sz="1400" dirty="0"/>
              <a:t> be sounded out. Some of the most frequently used words in the English language have an uncommon spelling pattern and don't sound like they look, for example, said sounds like ‘</a:t>
            </a:r>
            <a:r>
              <a:rPr lang="en-GB" sz="1400" dirty="0" err="1"/>
              <a:t>sed</a:t>
            </a:r>
            <a:r>
              <a:rPr lang="en-GB" sz="1400" dirty="0"/>
              <a:t>’. </a:t>
            </a:r>
            <a:endParaRPr lang="en-GB" sz="1400" dirty="0" smtClean="0"/>
          </a:p>
          <a:p>
            <a:pPr marL="285750" indent="-285750">
              <a:buFont typeface="Arial" panose="020B0604020202020204" pitchFamily="34" charset="0"/>
              <a:buChar char="•"/>
            </a:pPr>
            <a:r>
              <a:rPr lang="en-GB" sz="1400" dirty="0" smtClean="0"/>
              <a:t>Red </a:t>
            </a:r>
            <a:r>
              <a:rPr lang="en-GB" sz="1400" dirty="0"/>
              <a:t>words have to be learnt by sight. </a:t>
            </a:r>
            <a:r>
              <a:rPr lang="en-GB" sz="1400" dirty="0" smtClean="0"/>
              <a:t>In the past, they have been referred to as ‘common exception words’, ‘sight words’ or ‘tricky words’.</a:t>
            </a:r>
            <a:endParaRPr lang="en-GB" sz="1400" dirty="0"/>
          </a:p>
        </p:txBody>
      </p:sp>
      <p:pic>
        <p:nvPicPr>
          <p:cNvPr id="8" name="Picture 7"/>
          <p:cNvPicPr>
            <a:picLocks noChangeAspect="1"/>
          </p:cNvPicPr>
          <p:nvPr/>
        </p:nvPicPr>
        <p:blipFill>
          <a:blip r:embed="rId3"/>
          <a:stretch>
            <a:fillRect/>
          </a:stretch>
        </p:blipFill>
        <p:spPr>
          <a:xfrm>
            <a:off x="6586567" y="142518"/>
            <a:ext cx="3212109" cy="4243422"/>
          </a:xfrm>
          <a:prstGeom prst="rect">
            <a:avLst/>
          </a:prstGeom>
        </p:spPr>
      </p:pic>
      <p:pic>
        <p:nvPicPr>
          <p:cNvPr id="6146" name="Picture 2" descr="Must Have - Kids - Read Write Inc. Phonics Red Word Cards by Ruth Miski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375" y="4513277"/>
            <a:ext cx="4006791" cy="2253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57802" y="4762786"/>
            <a:ext cx="3296873" cy="1754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Some ‘red words’ aren’t permeant red words and are ‘red for a while words’. This means that the word includes graphemes that have not been taught by the time they are encountered by the child. </a:t>
            </a:r>
          </a:p>
          <a:p>
            <a:endParaRPr lang="en-GB" sz="1400" dirty="0">
              <a:solidFill>
                <a:schemeClr val="tx1"/>
              </a:solidFill>
            </a:endParaRPr>
          </a:p>
          <a:p>
            <a:r>
              <a:rPr lang="en-GB" sz="1400" dirty="0" smtClean="0">
                <a:solidFill>
                  <a:schemeClr val="tx1"/>
                </a:solidFill>
              </a:rPr>
              <a:t>Once the grapheme has been taught, some red words turn into green words.</a:t>
            </a:r>
          </a:p>
        </p:txBody>
      </p:sp>
    </p:spTree>
    <p:extLst>
      <p:ext uri="{BB962C8B-B14F-4D97-AF65-F5344CB8AC3E}">
        <p14:creationId xmlns:p14="http://schemas.microsoft.com/office/powerpoint/2010/main" val="124438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1513" y="98854"/>
            <a:ext cx="1219308"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Set 1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1"/>
          <p:cNvSpPr>
            <a:spLocks noChangeArrowheads="1"/>
          </p:cNvSpPr>
          <p:nvPr/>
        </p:nvSpPr>
        <p:spPr bwMode="auto">
          <a:xfrm>
            <a:off x="247135" y="842659"/>
            <a:ext cx="924081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40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These </a:t>
            </a:r>
            <a:r>
              <a:rPr lang="en-US" altLang="en-US" sz="1400" dirty="0" smtClean="0">
                <a:solidFill>
                  <a:srgbClr val="111111"/>
                </a:solidFill>
                <a:latin typeface="Times New Roman" panose="02020603050405020304" pitchFamily="18" charset="0"/>
                <a:cs typeface="Times New Roman" panose="02020603050405020304" pitchFamily="18" charset="0"/>
              </a:rPr>
              <a:t>are </a:t>
            </a:r>
            <a:r>
              <a:rPr lang="en-US" altLang="en-US" sz="1400" dirty="0">
                <a:solidFill>
                  <a:srgbClr val="111111"/>
                </a:solidFill>
                <a:latin typeface="Times New Roman" panose="02020603050405020304" pitchFamily="18" charset="0"/>
                <a:cs typeface="Times New Roman" panose="02020603050405020304" pitchFamily="18" charset="0"/>
              </a:rPr>
              <a:t>the Set 1 Speed Sounds written with one </a:t>
            </a:r>
            <a:r>
              <a:rPr lang="en-US" altLang="en-US" sz="1400" dirty="0" smtClean="0">
                <a:solidFill>
                  <a:srgbClr val="111111"/>
                </a:solidFill>
                <a:latin typeface="Times New Roman" panose="02020603050405020304" pitchFamily="18" charset="0"/>
                <a:cs typeface="Times New Roman" panose="02020603050405020304" pitchFamily="18" charset="0"/>
              </a:rPr>
              <a:t>letter. These are called ‘single sounds’</a:t>
            </a:r>
          </a:p>
          <a:p>
            <a:pPr lvl="0"/>
            <a:endParaRPr lang="en-US" altLang="en-US" sz="1400" dirty="0">
              <a:latin typeface="Times New Roman" panose="02020603050405020304" pitchFamily="18" charset="0"/>
              <a:cs typeface="Times New Roman" panose="02020603050405020304" pitchFamily="18" charset="0"/>
            </a:endParaRPr>
          </a:p>
          <a:p>
            <a:pPr lvl="0"/>
            <a:r>
              <a:rPr lang="en-US" altLang="en-US" sz="1400" b="1" dirty="0">
                <a:solidFill>
                  <a:srgbClr val="FF0000"/>
                </a:solidFill>
                <a:latin typeface="Times New Roman" panose="02020603050405020304" pitchFamily="18" charset="0"/>
                <a:cs typeface="Times New Roman" panose="02020603050405020304" pitchFamily="18" charset="0"/>
              </a:rPr>
              <a:t>m  a  s  d  t  </a:t>
            </a:r>
            <a:r>
              <a:rPr lang="en-US" altLang="en-US" sz="1400" b="1" dirty="0" err="1">
                <a:solidFill>
                  <a:srgbClr val="FF0000"/>
                </a:solidFill>
                <a:latin typeface="Times New Roman" panose="02020603050405020304" pitchFamily="18" charset="0"/>
                <a:cs typeface="Times New Roman" panose="02020603050405020304" pitchFamily="18" charset="0"/>
              </a:rPr>
              <a:t>i</a:t>
            </a:r>
            <a:r>
              <a:rPr lang="en-US" altLang="en-US" sz="1400" b="1" dirty="0">
                <a:solidFill>
                  <a:srgbClr val="FF0000"/>
                </a:solidFill>
                <a:latin typeface="Times New Roman" panose="02020603050405020304" pitchFamily="18" charset="0"/>
                <a:cs typeface="Times New Roman" panose="02020603050405020304" pitchFamily="18" charset="0"/>
              </a:rPr>
              <a:t>  n  p  g  o  c  k  u  b  f  e  l  h  r  j  v  y  w  z  </a:t>
            </a:r>
            <a:r>
              <a:rPr lang="en-US" altLang="en-US" sz="1400" b="1" dirty="0" smtClean="0">
                <a:solidFill>
                  <a:srgbClr val="FF0000"/>
                </a:solidFill>
                <a:latin typeface="Times New Roman" panose="02020603050405020304" pitchFamily="18" charset="0"/>
                <a:cs typeface="Times New Roman" panose="02020603050405020304" pitchFamily="18" charset="0"/>
              </a:rPr>
              <a:t>x</a:t>
            </a:r>
          </a:p>
          <a:p>
            <a:pPr lvl="0"/>
            <a:endParaRPr lang="en-US" altLang="en-US" sz="1400" dirty="0">
              <a:latin typeface="Times New Roman" panose="02020603050405020304" pitchFamily="18" charset="0"/>
              <a:cs typeface="Times New Roman" panose="02020603050405020304" pitchFamily="18" charset="0"/>
            </a:endParaRPr>
          </a:p>
          <a:p>
            <a:pPr lvl="0"/>
            <a:r>
              <a:rPr lang="en-US" altLang="en-US" sz="1400" dirty="0" smtClean="0">
                <a:latin typeface="Times New Roman" panose="02020603050405020304" pitchFamily="18" charset="0"/>
                <a:cs typeface="Times New Roman" panose="02020603050405020304" pitchFamily="18" charset="0"/>
              </a:rPr>
              <a:t>When we teach these, we teach them as sounds and not names. We also teach the </a:t>
            </a:r>
            <a:r>
              <a:rPr lang="en-US" altLang="en-US" sz="1400" b="1" dirty="0" smtClean="0">
                <a:latin typeface="Times New Roman" panose="02020603050405020304" pitchFamily="18" charset="0"/>
                <a:cs typeface="Times New Roman" panose="02020603050405020304" pitchFamily="18" charset="0"/>
              </a:rPr>
              <a:t>pure sounds </a:t>
            </a:r>
            <a:r>
              <a:rPr lang="en-US" altLang="en-US" sz="1400" dirty="0" smtClean="0">
                <a:latin typeface="Times New Roman" panose="02020603050405020304" pitchFamily="18" charset="0"/>
                <a:cs typeface="Times New Roman" panose="02020603050405020304" pitchFamily="18" charset="0"/>
              </a:rPr>
              <a:t>to the children and it is important that you replicate this at home.</a:t>
            </a:r>
          </a:p>
        </p:txBody>
      </p:sp>
      <p:pic>
        <p:nvPicPr>
          <p:cNvPr id="11" name="Picture 2" descr="Phonics Resources | St Joseph&amp;#39;s Catholic Primary School, Warndon"/>
          <p:cNvPicPr>
            <a:picLocks noChangeAspect="1" noChangeArrowheads="1"/>
          </p:cNvPicPr>
          <p:nvPr/>
        </p:nvPicPr>
        <p:blipFill rotWithShape="1">
          <a:blip r:embed="rId2">
            <a:extLst>
              <a:ext uri="{28A0092B-C50C-407E-A947-70E740481C1C}">
                <a14:useLocalDpi xmlns:a14="http://schemas.microsoft.com/office/drawing/2010/main" val="0"/>
              </a:ext>
            </a:extLst>
          </a:blip>
          <a:srcRect r="60131"/>
          <a:stretch/>
        </p:blipFill>
        <p:spPr bwMode="auto">
          <a:xfrm>
            <a:off x="9414034" y="2481716"/>
            <a:ext cx="2777966" cy="21963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771" y="0"/>
            <a:ext cx="2264229" cy="2264229"/>
          </a:xfrm>
          <a:prstGeom prst="rect">
            <a:avLst/>
          </a:prstGeom>
        </p:spPr>
      </p:pic>
      <p:sp>
        <p:nvSpPr>
          <p:cNvPr id="17" name="Rectangle 1"/>
          <p:cNvSpPr>
            <a:spLocks noChangeArrowheads="1"/>
          </p:cNvSpPr>
          <p:nvPr/>
        </p:nvSpPr>
        <p:spPr bwMode="auto">
          <a:xfrm>
            <a:off x="247134" y="2393584"/>
            <a:ext cx="888038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400" b="1"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What are pure</a:t>
            </a:r>
            <a:r>
              <a:rPr kumimoji="0" lang="en-US" altLang="en-US" sz="1400" b="1"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sounds?</a:t>
            </a:r>
          </a:p>
          <a:p>
            <a:pPr lvl="0"/>
            <a:r>
              <a:rPr lang="en-US" altLang="en-US" sz="1400" dirty="0" smtClean="0">
                <a:solidFill>
                  <a:srgbClr val="111111"/>
                </a:solidFill>
                <a:latin typeface="Times New Roman" panose="02020603050405020304" pitchFamily="18" charset="0"/>
                <a:cs typeface="Times New Roman" panose="02020603050405020304" pitchFamily="18" charset="0"/>
              </a:rPr>
              <a:t>Using pure sounds makes it easier for your child to blend the sounds into words (in other words, it makes them develop as a reader quicker. We use pure sounds by being mindful of not pronouncing ‘uh’ after each word: E.G ‘mm’ and not ‘</a:t>
            </a:r>
            <a:r>
              <a:rPr lang="en-US" altLang="en-US" sz="1400" dirty="0" err="1" smtClean="0">
                <a:solidFill>
                  <a:srgbClr val="111111"/>
                </a:solidFill>
                <a:latin typeface="Times New Roman" panose="02020603050405020304" pitchFamily="18" charset="0"/>
                <a:cs typeface="Times New Roman" panose="02020603050405020304" pitchFamily="18" charset="0"/>
              </a:rPr>
              <a:t>muh</a:t>
            </a:r>
            <a:r>
              <a:rPr lang="en-US" altLang="en-US" sz="1400" dirty="0" smtClean="0">
                <a:solidFill>
                  <a:srgbClr val="111111"/>
                </a:solidFill>
                <a:latin typeface="Times New Roman" panose="02020603050405020304" pitchFamily="18" charset="0"/>
                <a:cs typeface="Times New Roman" panose="02020603050405020304" pitchFamily="18" charset="0"/>
              </a:rPr>
              <a:t>’ / ‘</a:t>
            </a:r>
            <a:r>
              <a:rPr lang="en-US" altLang="en-US" sz="1400" dirty="0" err="1" smtClean="0">
                <a:solidFill>
                  <a:srgbClr val="111111"/>
                </a:solidFill>
                <a:latin typeface="Times New Roman" panose="02020603050405020304" pitchFamily="18" charset="0"/>
                <a:cs typeface="Times New Roman" panose="02020603050405020304" pitchFamily="18" charset="0"/>
              </a:rPr>
              <a:t>ss</a:t>
            </a:r>
            <a:r>
              <a:rPr lang="en-US" altLang="en-US" sz="1400" dirty="0" smtClean="0">
                <a:solidFill>
                  <a:srgbClr val="111111"/>
                </a:solidFill>
                <a:latin typeface="Times New Roman" panose="02020603050405020304" pitchFamily="18" charset="0"/>
                <a:cs typeface="Times New Roman" panose="02020603050405020304" pitchFamily="18" charset="0"/>
              </a:rPr>
              <a:t>’ and not ‘</a:t>
            </a:r>
            <a:r>
              <a:rPr lang="en-US" altLang="en-US" sz="1400" dirty="0" err="1" smtClean="0">
                <a:solidFill>
                  <a:srgbClr val="111111"/>
                </a:solidFill>
                <a:latin typeface="Times New Roman" panose="02020603050405020304" pitchFamily="18" charset="0"/>
                <a:cs typeface="Times New Roman" panose="02020603050405020304" pitchFamily="18" charset="0"/>
              </a:rPr>
              <a:t>suh</a:t>
            </a:r>
            <a:r>
              <a:rPr lang="en-US" altLang="en-US" sz="1400" dirty="0" smtClean="0">
                <a:solidFill>
                  <a:srgbClr val="111111"/>
                </a:solidFill>
                <a:latin typeface="Times New Roman" panose="02020603050405020304" pitchFamily="18" charset="0"/>
                <a:cs typeface="Times New Roman" panose="02020603050405020304" pitchFamily="18" charset="0"/>
              </a:rPr>
              <a:t>’ / ‘</a:t>
            </a:r>
            <a:r>
              <a:rPr lang="en-US" altLang="en-US" sz="1400" dirty="0" err="1" smtClean="0">
                <a:solidFill>
                  <a:srgbClr val="111111"/>
                </a:solidFill>
                <a:latin typeface="Times New Roman" panose="02020603050405020304" pitchFamily="18" charset="0"/>
                <a:cs typeface="Times New Roman" panose="02020603050405020304" pitchFamily="18" charset="0"/>
              </a:rPr>
              <a:t>ff</a:t>
            </a:r>
            <a:r>
              <a:rPr lang="en-US" altLang="en-US" sz="1400" dirty="0" smtClean="0">
                <a:solidFill>
                  <a:srgbClr val="111111"/>
                </a:solidFill>
                <a:latin typeface="Times New Roman" panose="02020603050405020304" pitchFamily="18" charset="0"/>
                <a:cs typeface="Times New Roman" panose="02020603050405020304" pitchFamily="18" charset="0"/>
              </a:rPr>
              <a:t>’ and not ‘</a:t>
            </a:r>
            <a:r>
              <a:rPr lang="en-US" altLang="en-US" sz="1400" dirty="0" err="1" smtClean="0">
                <a:solidFill>
                  <a:srgbClr val="111111"/>
                </a:solidFill>
                <a:latin typeface="Times New Roman" panose="02020603050405020304" pitchFamily="18" charset="0"/>
                <a:cs typeface="Times New Roman" panose="02020603050405020304" pitchFamily="18" charset="0"/>
              </a:rPr>
              <a:t>fuh</a:t>
            </a:r>
            <a:r>
              <a:rPr lang="en-US" altLang="en-US" sz="1400" dirty="0" smtClean="0">
                <a:solidFill>
                  <a:srgbClr val="111111"/>
                </a:solidFill>
                <a:latin typeface="Times New Roman" panose="02020603050405020304" pitchFamily="18" charset="0"/>
                <a:cs typeface="Times New Roman" panose="02020603050405020304" pitchFamily="18" charset="0"/>
              </a:rPr>
              <a:t>’ </a:t>
            </a:r>
          </a:p>
        </p:txBody>
      </p:sp>
      <p:sp>
        <p:nvSpPr>
          <p:cNvPr id="18" name="Rectangle 5"/>
          <p:cNvSpPr>
            <a:spLocks noChangeArrowheads="1"/>
          </p:cNvSpPr>
          <p:nvPr/>
        </p:nvSpPr>
        <p:spPr bwMode="auto">
          <a:xfrm>
            <a:off x="247134" y="4895561"/>
            <a:ext cx="1171420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111111"/>
                </a:solidFill>
                <a:latin typeface="Times New Roman" panose="02020603050405020304" pitchFamily="18" charset="0"/>
                <a:cs typeface="Times New Roman" panose="02020603050405020304" pitchFamily="18" charset="0"/>
              </a:rPr>
              <a:t>Once the </a:t>
            </a:r>
            <a:r>
              <a:rPr kumimoji="0" lang="en-US" altLang="en-US" sz="1400" b="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children</a:t>
            </a:r>
            <a:r>
              <a:rPr kumimoji="0" lang="en-US" altLang="en-US" sz="1400" b="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have mastered the single sounds, they </a:t>
            </a:r>
            <a:r>
              <a:rPr kumimoji="0" lang="en-US" altLang="en-US" sz="1400" b="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are then introduced</a:t>
            </a:r>
            <a:r>
              <a:rPr kumimoji="0" lang="en-US" altLang="en-US" sz="1400" b="0" i="0" u="none" strike="noStrike" cap="none" normalizeH="0" dirty="0" smtClean="0">
                <a:ln>
                  <a:noFill/>
                </a:ln>
                <a:solidFill>
                  <a:srgbClr val="111111"/>
                </a:solidFill>
                <a:effectLst/>
                <a:latin typeface="Times New Roman" panose="02020603050405020304" pitchFamily="18" charset="0"/>
                <a:cs typeface="Times New Roman" panose="02020603050405020304" pitchFamily="18" charset="0"/>
              </a:rPr>
              <a:t> to </a:t>
            </a:r>
            <a:r>
              <a:rPr kumimoji="0" lang="en-US" altLang="en-US" sz="1400" b="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the set 1 sounds </a:t>
            </a:r>
            <a:r>
              <a:rPr lang="en-US" altLang="en-US" sz="1400" dirty="0" smtClean="0">
                <a:solidFill>
                  <a:srgbClr val="111111"/>
                </a:solidFill>
                <a:latin typeface="Times New Roman" panose="02020603050405020304" pitchFamily="18" charset="0"/>
                <a:cs typeface="Times New Roman" panose="02020603050405020304" pitchFamily="18" charset="0"/>
              </a:rPr>
              <a:t>that are w</a:t>
            </a:r>
            <a:r>
              <a:rPr kumimoji="0" lang="en-US" altLang="en-US" sz="1400" b="0" i="0" u="none" strike="noStrike" cap="none" normalizeH="0" baseline="0" dirty="0" smtClean="0">
                <a:ln>
                  <a:noFill/>
                </a:ln>
                <a:solidFill>
                  <a:srgbClr val="111111"/>
                </a:solidFill>
                <a:effectLst/>
                <a:latin typeface="Times New Roman" panose="02020603050405020304" pitchFamily="18" charset="0"/>
                <a:cs typeface="Times New Roman" panose="02020603050405020304" pitchFamily="18" charset="0"/>
              </a:rPr>
              <a:t>ritten with two letters (your child will call these ‘special friends’):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sh</a:t>
            </a:r>
            <a:r>
              <a:rPr kumimoji="0" lang="en-US"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a:t>
            </a:r>
            <a:r>
              <a:rPr kumimoji="0" lang="en-US"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ch</a:t>
            </a:r>
            <a:r>
              <a:rPr kumimoji="0" lang="en-US"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qu</a:t>
            </a:r>
            <a:r>
              <a:rPr kumimoji="0" lang="en-US"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ng  </a:t>
            </a: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nk</a:t>
            </a:r>
            <a:r>
              <a:rPr kumimoji="0" lang="en-US" altLang="en-US" sz="1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ck</a:t>
            </a:r>
            <a:endParaRPr kumimoji="0" lang="en-US" altLang="en-US" sz="1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194323" y="3505425"/>
            <a:ext cx="8986010" cy="830997"/>
          </a:xfrm>
          <a:prstGeom prst="rect">
            <a:avLst/>
          </a:prstGeom>
        </p:spPr>
        <p:txBody>
          <a:bodyPr wrap="square">
            <a:spAutoFit/>
          </a:bodyPr>
          <a:lstStyle/>
          <a:p>
            <a:r>
              <a:rPr lang="en-GB" sz="1600" b="1" dirty="0" smtClean="0"/>
              <a:t>A video demo of ‘pure sounds’:</a:t>
            </a:r>
          </a:p>
          <a:p>
            <a:r>
              <a:rPr lang="en-GB" sz="1600" dirty="0" smtClean="0"/>
              <a:t>https</a:t>
            </a:r>
            <a:r>
              <a:rPr lang="en-GB" sz="1600" dirty="0"/>
              <a:t>://www.oxfordowl.co.uk/for-home/reading-owl/find-a-book/read-write-inc-phonics--1/phonics-pure-sounds-video</a:t>
            </a:r>
          </a:p>
        </p:txBody>
      </p:sp>
    </p:spTree>
    <p:extLst>
      <p:ext uri="{BB962C8B-B14F-4D97-AF65-F5344CB8AC3E}">
        <p14:creationId xmlns:p14="http://schemas.microsoft.com/office/powerpoint/2010/main" val="2392323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1633</Words>
  <Application>Microsoft Office PowerPoint</Application>
  <PresentationFormat>Widescreen</PresentationFormat>
  <Paragraphs>156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Springwell Park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Hanlon</dc:creator>
  <cp:lastModifiedBy>Tom Hanlon</cp:lastModifiedBy>
  <cp:revision>50</cp:revision>
  <dcterms:created xsi:type="dcterms:W3CDTF">2022-01-11T13:14:24Z</dcterms:created>
  <dcterms:modified xsi:type="dcterms:W3CDTF">2022-01-12T14:19:58Z</dcterms:modified>
</cp:coreProperties>
</file>